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  <p:sldMasterId id="2147483660" r:id="rId2"/>
  </p:sldMasterIdLst>
  <p:notesMasterIdLst>
    <p:notesMasterId r:id="rId15"/>
  </p:notesMasterIdLst>
  <p:sldIdLst>
    <p:sldId id="256" r:id="rId3"/>
    <p:sldId id="296" r:id="rId4"/>
    <p:sldId id="274" r:id="rId5"/>
    <p:sldId id="299" r:id="rId6"/>
    <p:sldId id="306" r:id="rId7"/>
    <p:sldId id="300" r:id="rId8"/>
    <p:sldId id="304" r:id="rId9"/>
    <p:sldId id="307" r:id="rId10"/>
    <p:sldId id="308" r:id="rId11"/>
    <p:sldId id="287" r:id="rId12"/>
    <p:sldId id="279" r:id="rId13"/>
    <p:sldId id="273" r:id="rId14"/>
  </p:sldIdLst>
  <p:sldSz cx="12192000" cy="6858000"/>
  <p:notesSz cx="6858000" cy="9144000"/>
  <p:embeddedFontLst>
    <p:embeddedFont>
      <p:font typeface="Candara" panose="020E0502030303020204" pitchFamily="34" charset="0"/>
      <p:regular r:id="rId16"/>
      <p:bold r:id="rId17"/>
      <p:italic r:id="rId18"/>
      <p:boldItalic r:id="rId19"/>
    </p:embeddedFont>
    <p:embeddedFont>
      <p:font typeface="Georgia Pro" panose="020F0502020204030204" pitchFamily="18" charset="0"/>
      <p:regular r:id="rId20"/>
      <p:bold r:id="rId21"/>
      <p:italic r:id="rId22"/>
      <p:boldItalic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30" roundtripDataSignature="AMtx7miHXoVh9eqSCqtK5RL2296EKY9gb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854"/>
    <a:srgbClr val="0ED8E6"/>
    <a:srgbClr val="F0F0F0"/>
    <a:srgbClr val="822433"/>
    <a:srgbClr val="000000"/>
    <a:srgbClr val="005A95"/>
    <a:srgbClr val="FCB813"/>
    <a:srgbClr val="43BB8D"/>
    <a:srgbClr val="6CB858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3B144E-DF63-4D7E-A811-10E0BB4B2314}" v="170" dt="2025-07-17T08:35:09.334"/>
  </p1510:revLst>
</p1510:revInfo>
</file>

<file path=ppt/tableStyles.xml><?xml version="1.0" encoding="utf-8"?>
<a:tblStyleLst xmlns:a="http://schemas.openxmlformats.org/drawingml/2006/main" def="{9C5C0B92-5253-437F-B038-6F171B6FC5BA}">
  <a:tblStyle styleId="{9C5C0B92-5253-437F-B038-6F171B6FC5B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5DA37D80-6434-44D0-A028-1B22A696006F}" styleName="Stile chiaro 3 - Color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A107856-5554-42FB-B03E-39F5DBC370BA}" styleName="Stile medio 4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A111915-BE36-4E01-A7E5-04B1672EAD32}" styleName="Stile chiaro 2 - Color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024" autoAdjust="0"/>
  </p:normalViewPr>
  <p:slideViewPr>
    <p:cSldViewPr snapToGrid="0">
      <p:cViewPr varScale="1">
        <p:scale>
          <a:sx n="67" d="100"/>
          <a:sy n="67" d="100"/>
        </p:scale>
        <p:origin x="1267" y="2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3.fntdata"/><Relationship Id="rId3" Type="http://schemas.openxmlformats.org/officeDocument/2006/relationships/slide" Target="slides/slide1.xml"/><Relationship Id="rId21" Type="http://schemas.openxmlformats.org/officeDocument/2006/relationships/font" Target="fonts/font6.fntdata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2.fntdata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font" Target="fonts/font1.fntdata"/><Relationship Id="rId20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23" Type="http://schemas.openxmlformats.org/officeDocument/2006/relationships/font" Target="fonts/font8.fntdata"/><Relationship Id="rId10" Type="http://schemas.openxmlformats.org/officeDocument/2006/relationships/slide" Target="slides/slide8.xml"/><Relationship Id="rId19" Type="http://schemas.openxmlformats.org/officeDocument/2006/relationships/font" Target="fonts/font4.fntdata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7.fntdata"/><Relationship Id="rId30" Type="http://customschemas.google.com/relationships/presentationmetadata" Target="metadata"/><Relationship Id="rId35" Type="http://schemas.microsoft.com/office/2015/10/relationships/revisionInfo" Target="revisionInfo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54216467368330556"/>
          <c:y val="8.5177331434108564E-2"/>
          <c:w val="0.39829560516718848"/>
          <c:h val="0.84814885660325467"/>
        </c:manualLayout>
      </c:layout>
      <c:doughnut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bubble3D val="0"/>
            <c:spPr>
              <a:solidFill>
                <a:srgbClr val="82243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221-4B9E-9120-AE95309BE9F1}"/>
              </c:ext>
            </c:extLst>
          </c:dPt>
          <c:dPt>
            <c:idx val="1"/>
            <c:bubble3D val="0"/>
            <c:spPr>
              <a:solidFill>
                <a:schemeClr val="accent5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221-4B9E-9120-AE95309BE9F1}"/>
              </c:ext>
            </c:extLst>
          </c:dPt>
          <c:dPt>
            <c:idx val="2"/>
            <c:bubble3D val="0"/>
            <c:spPr>
              <a:solidFill>
                <a:srgbClr val="FCB813"/>
              </a:solidFill>
              <a:ln w="19050">
                <a:solidFill>
                  <a:schemeClr val="bg1">
                    <a:alpha val="94000"/>
                  </a:schemeClr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221-4B9E-9120-AE95309BE9F1}"/>
              </c:ext>
            </c:extLst>
          </c:dPt>
          <c:dPt>
            <c:idx val="3"/>
            <c:bubble3D val="0"/>
            <c:spPr>
              <a:solidFill>
                <a:schemeClr val="tx2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5221-4B9E-9120-AE95309BE9F1}"/>
              </c:ext>
            </c:extLst>
          </c:dPt>
          <c:dPt>
            <c:idx val="4"/>
            <c:bubble3D val="0"/>
            <c:spPr>
              <a:solidFill>
                <a:schemeClr val="accent5">
                  <a:lumMod val="5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5221-4B9E-9120-AE95309BE9F1}"/>
              </c:ext>
            </c:extLst>
          </c:dPt>
          <c:dPt>
            <c:idx val="5"/>
            <c:bubble3D val="0"/>
            <c:spPr>
              <a:solidFill>
                <a:srgbClr val="ED1D2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5221-4B9E-9120-AE95309BE9F1}"/>
              </c:ext>
            </c:extLst>
          </c:dPt>
          <c:dLbls>
            <c:dLbl>
              <c:idx val="0"/>
              <c:layout>
                <c:manualLayout>
                  <c:x val="4.549590536851683E-3"/>
                  <c:y val="-2.42202648095002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221-4B9E-9120-AE95309BE9F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6%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5221-4B9E-9120-AE95309BE9F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16%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7-5221-4B9E-9120-AE95309BE9F1}"/>
                </c:ext>
              </c:extLst>
            </c:dLbl>
            <c:dLbl>
              <c:idx val="4"/>
              <c:layout>
                <c:manualLayout>
                  <c:x val="7.9617834394903626E-3"/>
                  <c:y val="-3.148634425234998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221-4B9E-9120-AE95309BE9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Foglio1!$A$2:$A$7</c:f>
              <c:strCache>
                <c:ptCount val="6"/>
                <c:pt idx="0">
                  <c:v>Sapienza Università di Roma</c:v>
                </c:pt>
                <c:pt idx="1">
                  <c:v>Università degli Studi di Urbino Carlo Bo</c:v>
                </c:pt>
                <c:pt idx="2">
                  <c:v>Università degli Studi di Salerno</c:v>
                </c:pt>
                <c:pt idx="3">
                  <c:v>Università degli Studi di Ferrara</c:v>
                </c:pt>
                <c:pt idx="4">
                  <c:v>Università degli Studi di Trieste</c:v>
                </c:pt>
                <c:pt idx="5">
                  <c:v>Università degli Studi di Perugia</c:v>
                </c:pt>
              </c:strCache>
            </c:strRef>
          </c:cat>
          <c:val>
            <c:numRef>
              <c:f>Foglio1!$B$2:$B$7</c:f>
              <c:numCache>
                <c:formatCode>General</c:formatCode>
                <c:ptCount val="6"/>
                <c:pt idx="0">
                  <c:v>42</c:v>
                </c:pt>
                <c:pt idx="1">
                  <c:v>21</c:v>
                </c:pt>
                <c:pt idx="2">
                  <c:v>130</c:v>
                </c:pt>
                <c:pt idx="3">
                  <c:v>57</c:v>
                </c:pt>
                <c:pt idx="4">
                  <c:v>90</c:v>
                </c:pt>
                <c:pt idx="5">
                  <c:v>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5221-4B9E-9120-AE95309BE9F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  <c:holeSize val="75"/>
      </c:doughnut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1353162861011801E-2"/>
          <c:y val="0.43771739833162426"/>
          <c:w val="0.40498036869595122"/>
          <c:h val="0.452980465089731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it-IT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161" name="Google Shape;16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2" name="Google Shape;17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"/>
          </a:p>
        </p:txBody>
      </p:sp>
    </p:spTree>
    <p:extLst>
      <p:ext uri="{BB962C8B-B14F-4D97-AF65-F5344CB8AC3E}">
        <p14:creationId xmlns:p14="http://schemas.microsoft.com/office/powerpoint/2010/main" val="13140128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2" name="Google Shape;17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"/>
          </a:p>
        </p:txBody>
      </p:sp>
    </p:spTree>
    <p:extLst>
      <p:ext uri="{BB962C8B-B14F-4D97-AF65-F5344CB8AC3E}">
        <p14:creationId xmlns:p14="http://schemas.microsoft.com/office/powerpoint/2010/main" val="363216007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3" name="Google Shape;443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endParaRPr/>
          </a:p>
        </p:txBody>
      </p:sp>
      <p:sp>
        <p:nvSpPr>
          <p:cNvPr id="444" name="Google Shape;44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2" name="Google Shape;17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" dirty="0"/>
          </a:p>
        </p:txBody>
      </p:sp>
    </p:spTree>
    <p:extLst>
      <p:ext uri="{BB962C8B-B14F-4D97-AF65-F5344CB8AC3E}">
        <p14:creationId xmlns:p14="http://schemas.microsoft.com/office/powerpoint/2010/main" val="6294660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2" name="Google Shape;17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" dirty="0"/>
          </a:p>
        </p:txBody>
      </p:sp>
    </p:spTree>
    <p:extLst>
      <p:ext uri="{BB962C8B-B14F-4D97-AF65-F5344CB8AC3E}">
        <p14:creationId xmlns:p14="http://schemas.microsoft.com/office/powerpoint/2010/main" val="15138955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2" name="Google Shape;17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" dirty="0"/>
          </a:p>
        </p:txBody>
      </p:sp>
    </p:spTree>
    <p:extLst>
      <p:ext uri="{BB962C8B-B14F-4D97-AF65-F5344CB8AC3E}">
        <p14:creationId xmlns:p14="http://schemas.microsoft.com/office/powerpoint/2010/main" val="365500496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2" name="Google Shape;17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" dirty="0"/>
          </a:p>
        </p:txBody>
      </p:sp>
    </p:spTree>
    <p:extLst>
      <p:ext uri="{BB962C8B-B14F-4D97-AF65-F5344CB8AC3E}">
        <p14:creationId xmlns:p14="http://schemas.microsoft.com/office/powerpoint/2010/main" val="11572784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2" name="Google Shape;17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" dirty="0"/>
          </a:p>
        </p:txBody>
      </p:sp>
    </p:spTree>
    <p:extLst>
      <p:ext uri="{BB962C8B-B14F-4D97-AF65-F5344CB8AC3E}">
        <p14:creationId xmlns:p14="http://schemas.microsoft.com/office/powerpoint/2010/main" val="40176485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2" name="Google Shape;17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400" dirty="0"/>
              <a:t>			</a:t>
            </a:r>
            <a:endParaRPr sz="400" dirty="0"/>
          </a:p>
        </p:txBody>
      </p:sp>
    </p:spTree>
    <p:extLst>
      <p:ext uri="{BB962C8B-B14F-4D97-AF65-F5344CB8AC3E}">
        <p14:creationId xmlns:p14="http://schemas.microsoft.com/office/powerpoint/2010/main" val="397507466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>
          <a:extLst>
            <a:ext uri="{FF2B5EF4-FFF2-40B4-BE49-F238E27FC236}">
              <a16:creationId xmlns:a16="http://schemas.microsoft.com/office/drawing/2014/main" id="{8AF37471-3F7E-8C13-F062-377CE2F0C6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:notes">
            <a:extLst>
              <a:ext uri="{FF2B5EF4-FFF2-40B4-BE49-F238E27FC236}">
                <a16:creationId xmlns:a16="http://schemas.microsoft.com/office/drawing/2014/main" id="{7904B1DD-CEDA-0286-73A0-C56AD5F63C8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2" name="Google Shape;172;p2:notes">
            <a:extLst>
              <a:ext uri="{FF2B5EF4-FFF2-40B4-BE49-F238E27FC236}">
                <a16:creationId xmlns:a16="http://schemas.microsoft.com/office/drawing/2014/main" id="{8A8E4022-38C0-B820-E672-7C6B2C1EA83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" dirty="0"/>
          </a:p>
        </p:txBody>
      </p:sp>
    </p:spTree>
    <p:extLst>
      <p:ext uri="{BB962C8B-B14F-4D97-AF65-F5344CB8AC3E}">
        <p14:creationId xmlns:p14="http://schemas.microsoft.com/office/powerpoint/2010/main" val="17940911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0">
          <a:extLst>
            <a:ext uri="{FF2B5EF4-FFF2-40B4-BE49-F238E27FC236}">
              <a16:creationId xmlns:a16="http://schemas.microsoft.com/office/drawing/2014/main" id="{4F1B2D46-2B04-427D-F752-442DA68FC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2:notes">
            <a:extLst>
              <a:ext uri="{FF2B5EF4-FFF2-40B4-BE49-F238E27FC236}">
                <a16:creationId xmlns:a16="http://schemas.microsoft.com/office/drawing/2014/main" id="{82379792-8B11-8C3D-7A47-1CE25BC0FF7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2" name="Google Shape;172;p2:notes">
            <a:extLst>
              <a:ext uri="{FF2B5EF4-FFF2-40B4-BE49-F238E27FC236}">
                <a16:creationId xmlns:a16="http://schemas.microsoft.com/office/drawing/2014/main" id="{CB16747E-4E40-4EC6-A2DA-001E29240C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400" dirty="0"/>
          </a:p>
        </p:txBody>
      </p:sp>
    </p:spTree>
    <p:extLst>
      <p:ext uri="{BB962C8B-B14F-4D97-AF65-F5344CB8AC3E}">
        <p14:creationId xmlns:p14="http://schemas.microsoft.com/office/powerpoint/2010/main" val="25357876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titolo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0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20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3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uota" type="blank">
  <p:cSld name="BLANK"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92" name="Google Shape;92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3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3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03" name="Google Shape;103;p3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3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3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3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09" name="Google Shape;109;p3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3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3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3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3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5" name="Google Shape;115;p3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16" name="Google Shape;116;p3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3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3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3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3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2" name="Google Shape;122;p3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3" name="Google Shape;123;p3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124" name="Google Shape;124;p3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5" name="Google Shape;125;p3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3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3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3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0" name="Google Shape;130;p3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3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32" name="Google Shape;132;p3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5" name="Google Shape;135;p3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36" name="Google Shape;136;p3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37" name="Google Shape;137;p3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38" name="Google Shape;138;p3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39" name="Google Shape;139;p3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4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2" name="Google Shape;142;p4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43" name="Google Shape;143;p4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44" name="Google Shape;144;p4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45" name="Google Shape;145;p4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46" name="Google Shape;146;p4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4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9" name="Google Shape;149;p4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0" name="Google Shape;150;p4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4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52" name="Google Shape;152;p4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4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olo e testo verticale" type="vertTitleAndTx">
  <p:cSld name="VERTICAL_TITLE_AND_VERTICAL_TEXT">
    <p:spTree>
      <p:nvGrpSpPr>
        <p:cNvPr id="1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4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5" name="Google Shape;155;p4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6" name="Google Shape;156;p4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57" name="Google Shape;157;p4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158" name="Google Shape;158;p4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ntestazione sezione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2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ue contenuti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6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26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26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fronto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7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2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2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2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2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titolo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uto con didascalia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magine con didascalia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3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3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3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3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3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testo verticale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3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9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9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6" name="Google Shape;86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7" name="Google Shape;87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8" name="Google Shape;8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9" name="Google Shape;8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it-IT"/>
              <a:t>‹N›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</p:sldLayoutIdLst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1.jp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10.jpeg"/><Relationship Id="rId4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778"/>
        </a:solidFill>
        <a:effectLst/>
      </p:bgPr>
    </p:bg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1"/>
          <p:cNvSpPr/>
          <p:nvPr/>
        </p:nvSpPr>
        <p:spPr>
          <a:xfrm>
            <a:off x="529048" y="1896"/>
            <a:ext cx="11132287" cy="1508065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1" algn="ctr">
              <a:spcBef>
                <a:spcPts val="600"/>
              </a:spcBef>
              <a:buClr>
                <a:srgbClr val="822433"/>
              </a:buClr>
              <a:buSzPts val="3200"/>
            </a:pPr>
            <a:r>
              <a:rPr lang="it-IT" sz="32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Tavola rotonda EDUCARE OGGI:</a:t>
            </a:r>
          </a:p>
          <a:p>
            <a:pPr marL="457200" lvl="1" algn="ctr">
              <a:spcBef>
                <a:spcPts val="600"/>
              </a:spcBef>
              <a:buClr>
                <a:srgbClr val="822433"/>
              </a:buClr>
              <a:buSzPts val="3200"/>
            </a:pPr>
            <a:r>
              <a:rPr lang="it-IT" sz="32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DIRITTI, COMUNITÀ, ALLEANZE</a:t>
            </a:r>
            <a:endParaRPr sz="3200" b="1" i="0" u="none" strike="noStrike" cap="none" dirty="0">
              <a:solidFill>
                <a:srgbClr val="82243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65" name="Google Shape;165;p1"/>
          <p:cNvGrpSpPr/>
          <p:nvPr/>
        </p:nvGrpSpPr>
        <p:grpSpPr>
          <a:xfrm>
            <a:off x="-1588" y="2744788"/>
            <a:ext cx="12193588" cy="4144963"/>
            <a:chOff x="-1588" y="2744788"/>
            <a:chExt cx="12193588" cy="4144963"/>
          </a:xfrm>
        </p:grpSpPr>
        <p:pic>
          <p:nvPicPr>
            <p:cNvPr id="166" name="Google Shape;166;p1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0" y="3457576"/>
              <a:ext cx="12192000" cy="34321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7" name="Google Shape;167;p1"/>
            <p:cNvSpPr/>
            <p:nvPr/>
          </p:nvSpPr>
          <p:spPr>
            <a:xfrm>
              <a:off x="2057400" y="2744788"/>
              <a:ext cx="10134600" cy="712788"/>
            </a:xfrm>
            <a:prstGeom prst="rect">
              <a:avLst/>
            </a:prstGeom>
            <a:solidFill>
              <a:srgbClr val="82243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68" name="Google Shape;168;p1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-1588" y="3425826"/>
              <a:ext cx="12193588" cy="1528167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169" name="Google Shape;169;p1"/>
          <p:cNvSpPr txBox="1"/>
          <p:nvPr/>
        </p:nvSpPr>
        <p:spPr>
          <a:xfrm>
            <a:off x="6726925" y="3425826"/>
            <a:ext cx="4934410" cy="29853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SzTx/>
              <a:buFontTx/>
              <a:buNone/>
              <a:tabLst/>
              <a:defRPr/>
            </a:pPr>
            <a:r>
              <a:rPr kumimoji="0" lang="it-IT" altLang="it-IT" sz="20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</a:rPr>
              <a:t>Patrizia Sposetti</a:t>
            </a:r>
            <a:br>
              <a:rPr kumimoji="0" lang="it-IT" altLang="it-IT" sz="20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</a:rPr>
            </a:br>
            <a:r>
              <a:rPr kumimoji="0" lang="it-IT" altLang="it-IT" sz="200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</a:rPr>
              <a:t>Professoressa Ordinaria e Presidente dei Corsi di Laurea Pedagogici L-19 ed LM-85 di 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SzTx/>
              <a:buFontTx/>
              <a:buNone/>
              <a:tabLst/>
              <a:defRPr/>
            </a:pPr>
            <a:r>
              <a:rPr kumimoji="0" lang="it-IT" altLang="it-IT" sz="20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</a:rPr>
              <a:t>Maria Grazia Rionero</a:t>
            </a:r>
            <a:br>
              <a:rPr kumimoji="0" lang="it-IT" altLang="it-IT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</a:rPr>
            </a:br>
            <a:r>
              <a:rPr kumimoji="0" lang="it-IT" altLang="it-IT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</a:rPr>
              <a:t>Dottoranda XXXVIII ciclo</a:t>
            </a:r>
            <a:br>
              <a:rPr kumimoji="0" lang="it-IT" altLang="it-IT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</a:rPr>
            </a:br>
            <a:r>
              <a:rPr kumimoji="0" lang="it-IT" altLang="it-IT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</a:rPr>
              <a:t>Dottorato in Psicologia Sociale, dello Sviluppo e Ricerca Educativa </a:t>
            </a:r>
            <a:br>
              <a:rPr kumimoji="0" lang="it-IT" altLang="it-IT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</a:rPr>
            </a:br>
            <a:r>
              <a:rPr kumimoji="0" lang="it-IT" altLang="it-IT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</a:rPr>
              <a:t>Dipartimento di Psicologia dei Processi di Sviluppo e Socializzazione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9" name="Google Shape;189;p2"/>
          <p:cNvGrpSpPr/>
          <p:nvPr/>
        </p:nvGrpSpPr>
        <p:grpSpPr>
          <a:xfrm>
            <a:off x="0" y="5982624"/>
            <a:ext cx="12572950" cy="907150"/>
            <a:chOff x="0" y="5982624"/>
            <a:chExt cx="12572950" cy="907150"/>
          </a:xfrm>
        </p:grpSpPr>
        <p:grpSp>
          <p:nvGrpSpPr>
            <p:cNvPr id="190" name="Google Shape;190;p2"/>
            <p:cNvGrpSpPr/>
            <p:nvPr/>
          </p:nvGrpSpPr>
          <p:grpSpPr>
            <a:xfrm>
              <a:off x="0" y="5982624"/>
              <a:ext cx="12192000" cy="907150"/>
              <a:chOff x="0" y="2208854"/>
              <a:chExt cx="12192000" cy="4680859"/>
            </a:xfrm>
          </p:grpSpPr>
          <p:pic>
            <p:nvPicPr>
              <p:cNvPr id="191" name="Google Shape;191;p2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0" y="3713243"/>
                <a:ext cx="12191999" cy="317647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92" name="Google Shape;192;p2"/>
              <p:cNvSpPr/>
              <p:nvPr/>
            </p:nvSpPr>
            <p:spPr>
              <a:xfrm>
                <a:off x="2057400" y="2208854"/>
                <a:ext cx="10134600" cy="3712800"/>
              </a:xfrm>
              <a:prstGeom prst="rect">
                <a:avLst/>
              </a:prstGeom>
              <a:solidFill>
                <a:srgbClr val="82243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6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3" name="Google Shape;193;p2"/>
            <p:cNvSpPr txBox="1"/>
            <p:nvPr/>
          </p:nvSpPr>
          <p:spPr>
            <a:xfrm>
              <a:off x="11015650" y="6058825"/>
              <a:ext cx="1557300" cy="4308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it-IT" sz="16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Pagina 9</a:t>
              </a:r>
              <a:endParaRPr lang="it-IT" sz="16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" name="Titolo 3">
            <a:extLst>
              <a:ext uri="{FF2B5EF4-FFF2-40B4-BE49-F238E27FC236}">
                <a16:creationId xmlns:a16="http://schemas.microsoft.com/office/drawing/2014/main" id="{5A6FF6F0-E2EF-130F-E3C6-3ED6776BEB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155836"/>
            <a:ext cx="1900718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/>
                <a:ea typeface="MS PGothic" panose="020B0600070205080204" pitchFamily="34" charset="-128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buClrTx/>
              <a:buFontTx/>
            </a:pPr>
            <a:r>
              <a:rPr lang="it-IT" altLang="it-IT" dirty="0">
                <a:latin typeface="Calibri" panose="020F0502020204030204" pitchFamily="34" charset="0"/>
              </a:rPr>
              <a:t>Bibliografia</a:t>
            </a:r>
          </a:p>
        </p:txBody>
      </p:sp>
      <p:sp>
        <p:nvSpPr>
          <p:cNvPr id="7" name="Sottotitolo 4">
            <a:extLst>
              <a:ext uri="{FF2B5EF4-FFF2-40B4-BE49-F238E27FC236}">
                <a16:creationId xmlns:a16="http://schemas.microsoft.com/office/drawing/2014/main" id="{DDC0B62A-CC99-A51D-D155-583683AAF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564" y="606175"/>
            <a:ext cx="11938571" cy="5181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None/>
              <a:defRPr sz="2400">
                <a:solidFill>
                  <a:srgbClr val="000000"/>
                </a:solidFill>
                <a:latin typeface="Calibri"/>
                <a:ea typeface="MS PGothic" panose="020B0600070205080204" pitchFamily="34" charset="-128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rgbClr val="000000"/>
                </a:solidFill>
                <a:latin typeface="Calibri"/>
                <a:ea typeface="MS PGothic" panose="020B0600070205080204" pitchFamily="34" charset="-128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rgbClr val="000000"/>
                </a:solidFill>
                <a:latin typeface="Calibri"/>
                <a:ea typeface="MS PGothic" panose="020B0600070205080204" pitchFamily="34" charset="-128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rgbClr val="000000"/>
                </a:solidFill>
                <a:latin typeface="Calibri"/>
                <a:ea typeface="MS PGothic" panose="020B0600070205080204" pitchFamily="34" charset="-128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rgbClr val="000000"/>
                </a:solidFill>
                <a:latin typeface="Calibri"/>
                <a:ea typeface="MS PGothic" panose="020B0600070205080204" pitchFamily="34" charset="-128"/>
              </a:defRPr>
            </a:lvl5pPr>
            <a:lvl6pPr marL="22860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rgbClr val="000000"/>
                </a:solidFill>
                <a:latin typeface="+mn-lt"/>
                <a:ea typeface="+mn-ea"/>
              </a:defRPr>
            </a:lvl6pPr>
            <a:lvl7pPr marL="2743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rgbClr val="000000"/>
                </a:solidFill>
                <a:latin typeface="+mn-lt"/>
                <a:ea typeface="+mn-ea"/>
              </a:defRPr>
            </a:lvl7pPr>
            <a:lvl8pPr marL="3200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rgbClr val="000000"/>
                </a:solidFill>
                <a:latin typeface="+mn-lt"/>
                <a:ea typeface="+mn-ea"/>
              </a:defRPr>
            </a:lvl8pPr>
            <a:lvl9pPr marL="3657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180000" indent="-457200" algn="just"/>
            <a:r>
              <a:rPr lang="it-IT" altLang="it-IT" sz="1800" dirty="0">
                <a:latin typeface="Calibri" panose="020F0502020204030204" pitchFamily="34" charset="0"/>
              </a:rPr>
              <a:t>Boffo, V. (2021). </a:t>
            </a:r>
            <a:r>
              <a:rPr lang="it-IT" altLang="it-IT" sz="1800" i="1" dirty="0">
                <a:latin typeface="Calibri" panose="020F0502020204030204" pitchFamily="34" charset="0"/>
              </a:rPr>
              <a:t>Oltre la formazione. Università e professioni educative. </a:t>
            </a:r>
            <a:r>
              <a:rPr lang="it-IT" altLang="it-IT" sz="1800" dirty="0">
                <a:latin typeface="Calibri" panose="020F0502020204030204" pitchFamily="34" charset="0"/>
              </a:rPr>
              <a:t>P. Federighi, G. Del Gobbo (a cura di), Professioni dell’educazione e della formazione. Orientamenti, criteri e approfondimenti per una tassonomia. Firenze: </a:t>
            </a:r>
            <a:r>
              <a:rPr lang="it-IT" altLang="it-IT" sz="1800" dirty="0" err="1">
                <a:latin typeface="Calibri" panose="020F0502020204030204" pitchFamily="34" charset="0"/>
              </a:rPr>
              <a:t>Editpress</a:t>
            </a:r>
            <a:r>
              <a:rPr lang="it-IT" altLang="it-IT" sz="1800" dirty="0">
                <a:latin typeface="Calibri" panose="020F0502020204030204" pitchFamily="34" charset="0"/>
              </a:rPr>
              <a:t>, 171-196.</a:t>
            </a:r>
          </a:p>
          <a:p>
            <a:pPr marL="180000" indent="-457200" algn="just"/>
            <a:r>
              <a:rPr lang="it-IT" altLang="it-IT" sz="1800" dirty="0">
                <a:latin typeface="Calibri" panose="020F0502020204030204" pitchFamily="34" charset="0"/>
              </a:rPr>
              <a:t>Boffo, V. (2020). </a:t>
            </a:r>
            <a:r>
              <a:rPr lang="it-IT" altLang="it-IT" sz="1800" i="1" dirty="0">
                <a:latin typeface="Calibri" panose="020F0502020204030204" pitchFamily="34" charset="0"/>
              </a:rPr>
              <a:t>La relazione educativa e le competenze dell’educatore. Una riflessione per la famiglia professionale. </a:t>
            </a:r>
            <a:r>
              <a:rPr lang="it-IT" altLang="it-IT" sz="1800" dirty="0">
                <a:latin typeface="Calibri" panose="020F0502020204030204" pitchFamily="34" charset="0"/>
              </a:rPr>
              <a:t>Rivista italiana di educazione familiare, 17(2), 27-51.</a:t>
            </a:r>
          </a:p>
          <a:p>
            <a:pPr marL="180000" indent="-457200" algn="just">
              <a:buFontTx/>
            </a:pPr>
            <a:r>
              <a:rPr lang="it-IT" altLang="it-IT" sz="1800" dirty="0">
                <a:latin typeface="Calibri" panose="020F0502020204030204" pitchFamily="34" charset="0"/>
              </a:rPr>
              <a:t>Chello, F., Corbi, E., &amp; Perillo, P. (2020). </a:t>
            </a:r>
            <a:r>
              <a:rPr lang="it-IT" altLang="it-IT" sz="1800" i="1" dirty="0">
                <a:latin typeface="Calibri" panose="020F0502020204030204" pitchFamily="34" charset="0"/>
              </a:rPr>
              <a:t>Sviluppare le competenze relazionali e comunicative in chiave transazionale. La formazione delle educatrici e degli educatori presso UNISOB. </a:t>
            </a:r>
            <a:r>
              <a:rPr lang="it-IT" altLang="it-IT" sz="1800" dirty="0">
                <a:latin typeface="Calibri" panose="020F0502020204030204" pitchFamily="34" charset="0"/>
              </a:rPr>
              <a:t>Rivista Italiana di Educazione Familiare, 17(2), 291-310.</a:t>
            </a:r>
          </a:p>
          <a:p>
            <a:pPr marL="180000" indent="-457200" algn="just">
              <a:buFontTx/>
            </a:pPr>
            <a:r>
              <a:rPr lang="it-IT" altLang="it-IT" sz="1800" dirty="0">
                <a:latin typeface="Calibri" panose="020F0502020204030204" pitchFamily="34" charset="0"/>
              </a:rPr>
              <a:t>Crisafulli, F., Caselli, S., Murella, D., &amp; </a:t>
            </a:r>
            <a:r>
              <a:rPr lang="it-IT" altLang="it-IT" sz="1800" dirty="0" err="1">
                <a:latin typeface="Calibri" panose="020F0502020204030204" pitchFamily="34" charset="0"/>
              </a:rPr>
              <a:t>Pianon</a:t>
            </a:r>
            <a:r>
              <a:rPr lang="it-IT" altLang="it-IT" sz="1800" dirty="0">
                <a:latin typeface="Calibri" panose="020F0502020204030204" pitchFamily="34" charset="0"/>
              </a:rPr>
              <a:t>, I. (2020).</a:t>
            </a:r>
            <a:r>
              <a:rPr lang="it-IT" altLang="it-IT" sz="1800" i="1" dirty="0">
                <a:latin typeface="Calibri" panose="020F0502020204030204" pitchFamily="34" charset="0"/>
              </a:rPr>
              <a:t> Identità, consapevolezza e senso di appartenenza</a:t>
            </a:r>
            <a:r>
              <a:rPr lang="it-IT" altLang="it-IT" sz="1800" dirty="0">
                <a:latin typeface="Calibri" panose="020F0502020204030204" pitchFamily="34" charset="0"/>
              </a:rPr>
              <a:t>. Journal of </a:t>
            </a:r>
            <a:r>
              <a:rPr lang="it-IT" altLang="it-IT" sz="1800" dirty="0" err="1">
                <a:latin typeface="Calibri" panose="020F0502020204030204" pitchFamily="34" charset="0"/>
              </a:rPr>
              <a:t>advanced</a:t>
            </a:r>
            <a:r>
              <a:rPr lang="it-IT" altLang="it-IT" sz="1800" dirty="0">
                <a:latin typeface="Calibri" panose="020F0502020204030204" pitchFamily="34" charset="0"/>
              </a:rPr>
              <a:t> health care, 2, 1-16.</a:t>
            </a:r>
          </a:p>
          <a:p>
            <a:pPr marL="180000" indent="-457200" algn="just">
              <a:buFontTx/>
            </a:pPr>
            <a:r>
              <a:rPr lang="it-IT" altLang="it-IT" sz="1800" dirty="0">
                <a:latin typeface="Calibri" panose="020F0502020204030204" pitchFamily="34" charset="0"/>
              </a:rPr>
              <a:t>Cornacchia, M. (2020). </a:t>
            </a:r>
            <a:r>
              <a:rPr lang="it-IT" altLang="it-IT" sz="1800" i="1" dirty="0">
                <a:latin typeface="Calibri" panose="020F0502020204030204" pitchFamily="34" charset="0"/>
              </a:rPr>
              <a:t>Formare le competenze trasversali degli educatori socio-pedagogici: il ruolo dell'università. </a:t>
            </a:r>
            <a:r>
              <a:rPr lang="it-IT" altLang="it-IT" sz="1800" dirty="0">
                <a:latin typeface="Calibri" panose="020F0502020204030204" pitchFamily="34" charset="0"/>
              </a:rPr>
              <a:t>Ricerche pedagogiche, 2020(54/214), 69-84.</a:t>
            </a:r>
          </a:p>
          <a:p>
            <a:pPr marL="180000" indent="-457200" algn="just">
              <a:buFontTx/>
            </a:pPr>
            <a:r>
              <a:rPr lang="it-IT" sz="1800" dirty="0">
                <a:latin typeface="Calibri" panose="020F0502020204030204" pitchFamily="34" charset="0"/>
              </a:rPr>
              <a:t>De Angelis, M., &amp; Trinchero, R. (2020). </a:t>
            </a:r>
            <a:r>
              <a:rPr lang="it-IT" sz="1800" i="1" dirty="0">
                <a:latin typeface="Calibri" panose="020F0502020204030204" pitchFamily="34" charset="0"/>
              </a:rPr>
              <a:t>Progettare la valutazione per competenze nell’istruzione superiore</a:t>
            </a:r>
            <a:r>
              <a:rPr lang="it-IT" sz="1800" dirty="0">
                <a:latin typeface="Calibri" panose="020F0502020204030204" pitchFamily="34" charset="0"/>
              </a:rPr>
              <a:t>. Giornale Italiano della Ricerca Educativa, 24(Giugno 2020), 37-53.</a:t>
            </a:r>
          </a:p>
          <a:p>
            <a:pPr marL="180000" indent="-457200" algn="just"/>
            <a:r>
              <a:rPr lang="it-IT" sz="1800" b="0" i="0" u="none" strike="noStrike" baseline="0" dirty="0">
                <a:latin typeface="Optima-Medium"/>
              </a:rPr>
              <a:t>Federighi, P., Bracci, F., Del Gobbo, G., </a:t>
            </a:r>
            <a:r>
              <a:rPr lang="it-IT" sz="1800" b="0" i="0" u="none" strike="noStrike" baseline="0" dirty="0" err="1">
                <a:latin typeface="Optima-Medium"/>
              </a:rPr>
              <a:t>Torlone</a:t>
            </a:r>
            <a:r>
              <a:rPr lang="it-IT" sz="1800" b="0" i="0" u="none" strike="noStrike" baseline="0" dirty="0">
                <a:latin typeface="Optima-Medium"/>
              </a:rPr>
              <a:t>, F., &amp; Torre, E. (2019). </a:t>
            </a:r>
            <a:r>
              <a:rPr lang="it-IT" sz="1800" b="0" i="1" u="none" strike="noStrike" baseline="0" dirty="0">
                <a:latin typeface="Optima-MediumItalic"/>
              </a:rPr>
              <a:t>Framework. Teco-D Pedagogia (Scienze dell’educazione e della formazione L-19)</a:t>
            </a:r>
            <a:r>
              <a:rPr lang="it-IT" sz="1800" b="0" i="0" u="none" strike="noStrike" baseline="0" dirty="0">
                <a:latin typeface="Optima-Medium"/>
              </a:rPr>
              <a:t>. ANVUR. </a:t>
            </a:r>
            <a:r>
              <a:rPr lang="it-IT" sz="1800" b="0" i="0" u="none" strike="noStrike" baseline="0" dirty="0" err="1">
                <a:latin typeface="Optima-Medium"/>
              </a:rPr>
              <a:t>Retrieved</a:t>
            </a:r>
            <a:r>
              <a:rPr lang="it-IT" sz="1800" b="0" i="0" u="none" strike="noStrike" baseline="0" dirty="0">
                <a:latin typeface="Optima-Medium"/>
              </a:rPr>
              <a:t> April 10, </a:t>
            </a:r>
            <a:r>
              <a:rPr lang="en-US" sz="1800" b="0" i="0" u="none" strike="noStrike" baseline="0" dirty="0">
                <a:latin typeface="Optima-Medium"/>
              </a:rPr>
              <a:t>2022.</a:t>
            </a:r>
            <a:endParaRPr lang="it-IT" altLang="it-IT" sz="1800" dirty="0">
              <a:latin typeface="Calibri" panose="020F0502020204030204" pitchFamily="34" charset="0"/>
            </a:endParaRPr>
          </a:p>
          <a:p>
            <a:pPr marL="180000" indent="-457200" algn="just"/>
            <a:r>
              <a:rPr lang="en-US" sz="1800" b="0" i="0" u="none" strike="noStrike" baseline="0" dirty="0">
                <a:latin typeface="Optima-Medium"/>
              </a:rPr>
              <a:t>Federighi, P. (2018). </a:t>
            </a:r>
            <a:r>
              <a:rPr lang="en-US" sz="1800" b="0" i="1" u="none" strike="noStrike" baseline="0" dirty="0">
                <a:latin typeface="Optima-Medium"/>
              </a:rPr>
              <a:t>The core contents of pedagogy for the first degree in Education Sciences. </a:t>
            </a:r>
            <a:r>
              <a:rPr lang="en-US" sz="1800" b="0" i="0" u="none" strike="noStrike" baseline="0" dirty="0">
                <a:latin typeface="Optima-Medium"/>
              </a:rPr>
              <a:t>Form@ re-Open Journal per la </a:t>
            </a:r>
            <a:r>
              <a:rPr lang="en-US" sz="1800" b="0" i="0" u="none" strike="noStrike" baseline="0" dirty="0" err="1">
                <a:latin typeface="Optima-Medium"/>
              </a:rPr>
              <a:t>formazione</a:t>
            </a:r>
            <a:r>
              <a:rPr lang="en-US" sz="1800" b="0" i="0" u="none" strike="noStrike" baseline="0" dirty="0">
                <a:latin typeface="Optima-Medium"/>
              </a:rPr>
              <a:t> in rete, 18(3), 19-36.</a:t>
            </a:r>
          </a:p>
          <a:p>
            <a:pPr marL="180000" indent="-457200" algn="l">
              <a:buFontTx/>
            </a:pPr>
            <a:endParaRPr lang="it-IT" altLang="it-IT" sz="2000" dirty="0">
              <a:latin typeface="Calibri" panose="020F0502020204030204" pitchFamily="34" charset="0"/>
            </a:endParaRPr>
          </a:p>
          <a:p>
            <a:pPr algn="l">
              <a:buFontTx/>
            </a:pPr>
            <a:endParaRPr lang="it-IT" altLang="it-IT" sz="1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735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9" name="Google Shape;189;p2"/>
          <p:cNvGrpSpPr/>
          <p:nvPr/>
        </p:nvGrpSpPr>
        <p:grpSpPr>
          <a:xfrm>
            <a:off x="0" y="5982624"/>
            <a:ext cx="12572950" cy="907150"/>
            <a:chOff x="0" y="5982624"/>
            <a:chExt cx="12572950" cy="907150"/>
          </a:xfrm>
        </p:grpSpPr>
        <p:grpSp>
          <p:nvGrpSpPr>
            <p:cNvPr id="190" name="Google Shape;190;p2"/>
            <p:cNvGrpSpPr/>
            <p:nvPr/>
          </p:nvGrpSpPr>
          <p:grpSpPr>
            <a:xfrm>
              <a:off x="0" y="5982624"/>
              <a:ext cx="12192000" cy="907150"/>
              <a:chOff x="0" y="2208854"/>
              <a:chExt cx="12192000" cy="4680859"/>
            </a:xfrm>
          </p:grpSpPr>
          <p:pic>
            <p:nvPicPr>
              <p:cNvPr id="191" name="Google Shape;191;p2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0" y="3713243"/>
                <a:ext cx="12191999" cy="317647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92" name="Google Shape;192;p2"/>
              <p:cNvSpPr/>
              <p:nvPr/>
            </p:nvSpPr>
            <p:spPr>
              <a:xfrm>
                <a:off x="2057400" y="2208854"/>
                <a:ext cx="10134600" cy="3712800"/>
              </a:xfrm>
              <a:prstGeom prst="rect">
                <a:avLst/>
              </a:prstGeom>
              <a:solidFill>
                <a:srgbClr val="82243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6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3" name="Google Shape;193;p2"/>
            <p:cNvSpPr txBox="1"/>
            <p:nvPr/>
          </p:nvSpPr>
          <p:spPr>
            <a:xfrm>
              <a:off x="11015650" y="6058825"/>
              <a:ext cx="1557300" cy="4308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it-IT" sz="16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Pagina 1</a:t>
              </a:r>
              <a:r>
                <a:rPr lang="it-IT" sz="1600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0</a:t>
              </a:r>
              <a:endParaRPr sz="16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" name="Titolo 3">
            <a:extLst>
              <a:ext uri="{FF2B5EF4-FFF2-40B4-BE49-F238E27FC236}">
                <a16:creationId xmlns:a16="http://schemas.microsoft.com/office/drawing/2014/main" id="{5A6FF6F0-E2EF-130F-E3C6-3ED6776BEB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155836"/>
            <a:ext cx="1900718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/>
                <a:ea typeface="MS PGothic" panose="020B0600070205080204" pitchFamily="34" charset="-128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buClrTx/>
              <a:buFontTx/>
            </a:pPr>
            <a:r>
              <a:rPr lang="it-IT" altLang="it-IT" dirty="0">
                <a:latin typeface="Calibri" panose="020F0502020204030204" pitchFamily="34" charset="0"/>
              </a:rPr>
              <a:t>Bibliografia</a:t>
            </a:r>
          </a:p>
        </p:txBody>
      </p:sp>
      <p:sp>
        <p:nvSpPr>
          <p:cNvPr id="7" name="Sottotitolo 4">
            <a:extLst>
              <a:ext uri="{FF2B5EF4-FFF2-40B4-BE49-F238E27FC236}">
                <a16:creationId xmlns:a16="http://schemas.microsoft.com/office/drawing/2014/main" id="{DDC0B62A-CC99-A51D-D155-583683AAFF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564" y="606175"/>
            <a:ext cx="11938571" cy="51818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None/>
              <a:defRPr sz="2400">
                <a:solidFill>
                  <a:srgbClr val="000000"/>
                </a:solidFill>
                <a:latin typeface="Calibri"/>
                <a:ea typeface="MS PGothic" panose="020B0600070205080204" pitchFamily="34" charset="-128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rgbClr val="000000"/>
                </a:solidFill>
                <a:latin typeface="Calibri"/>
                <a:ea typeface="MS PGothic" panose="020B0600070205080204" pitchFamily="34" charset="-128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rgbClr val="000000"/>
                </a:solidFill>
                <a:latin typeface="Calibri"/>
                <a:ea typeface="MS PGothic" panose="020B0600070205080204" pitchFamily="34" charset="-128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rgbClr val="000000"/>
                </a:solidFill>
                <a:latin typeface="Calibri"/>
                <a:ea typeface="MS PGothic" panose="020B0600070205080204" pitchFamily="34" charset="-128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rgbClr val="000000"/>
                </a:solidFill>
                <a:latin typeface="Calibri"/>
                <a:ea typeface="MS PGothic" panose="020B0600070205080204" pitchFamily="34" charset="-128"/>
              </a:defRPr>
            </a:lvl5pPr>
            <a:lvl6pPr marL="22860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rgbClr val="000000"/>
                </a:solidFill>
                <a:latin typeface="+mn-lt"/>
                <a:ea typeface="+mn-ea"/>
              </a:defRPr>
            </a:lvl6pPr>
            <a:lvl7pPr marL="2743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rgbClr val="000000"/>
                </a:solidFill>
                <a:latin typeface="+mn-lt"/>
                <a:ea typeface="+mn-ea"/>
              </a:defRPr>
            </a:lvl7pPr>
            <a:lvl8pPr marL="3200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rgbClr val="000000"/>
                </a:solidFill>
                <a:latin typeface="+mn-lt"/>
                <a:ea typeface="+mn-ea"/>
              </a:defRPr>
            </a:lvl8pPr>
            <a:lvl9pPr marL="3657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marL="180000" indent="-457200" algn="just">
              <a:buFontTx/>
            </a:pPr>
            <a:r>
              <a:rPr lang="en-US" sz="1800" b="0" i="0" u="none" strike="noStrike" baseline="0" dirty="0" err="1">
                <a:latin typeface="Optima-Medium"/>
              </a:rPr>
              <a:t>Fermani</a:t>
            </a:r>
            <a:r>
              <a:rPr lang="en-US" sz="1800" b="0" i="0" u="none" strike="noStrike" baseline="0" dirty="0">
                <a:latin typeface="Optima-Medium"/>
              </a:rPr>
              <a:t>, A., &amp; </a:t>
            </a:r>
            <a:r>
              <a:rPr lang="en-US" sz="1800" b="0" i="0" u="none" strike="noStrike" baseline="0" dirty="0" err="1">
                <a:latin typeface="Optima-Medium"/>
              </a:rPr>
              <a:t>Taddei</a:t>
            </a:r>
            <a:r>
              <a:rPr lang="en-US" sz="1800" b="0" i="0" u="none" strike="noStrike" baseline="0" dirty="0">
                <a:latin typeface="Optima-Medium"/>
              </a:rPr>
              <a:t>, A. (2020). </a:t>
            </a:r>
            <a:r>
              <a:rPr lang="en-US" sz="1800" b="0" i="1" u="none" strike="noStrike" baseline="0" dirty="0">
                <a:latin typeface="Optima-Medium"/>
              </a:rPr>
              <a:t>Self-efficacy assessment at the University. A pilot study within the Degree Course in Education and Training Sciences. </a:t>
            </a:r>
            <a:r>
              <a:rPr lang="en-US" sz="1800" b="0" i="0" u="none" strike="noStrike" baseline="0" dirty="0" err="1">
                <a:latin typeface="Optima-Medium"/>
              </a:rPr>
              <a:t>Form@re</a:t>
            </a:r>
            <a:r>
              <a:rPr lang="en-US" sz="1800" b="0" i="0" u="none" strike="noStrike" baseline="0" dirty="0">
                <a:latin typeface="Optima-Medium"/>
              </a:rPr>
              <a:t> - Open Journal Per La </a:t>
            </a:r>
            <a:r>
              <a:rPr lang="en-US" sz="1800" b="0" i="0" u="none" strike="noStrike" baseline="0" dirty="0" err="1">
                <a:latin typeface="Optima-Medium"/>
              </a:rPr>
              <a:t>Formazione</a:t>
            </a:r>
            <a:r>
              <a:rPr lang="en-US" sz="1800" b="0" i="0" u="none" strike="noStrike" baseline="0" dirty="0">
                <a:latin typeface="Optima-Medium"/>
              </a:rPr>
              <a:t> in Rete, 20(1), 302–317.</a:t>
            </a:r>
          </a:p>
          <a:p>
            <a:pPr marL="180000" indent="-457200" algn="just">
              <a:buFontTx/>
            </a:pPr>
            <a:r>
              <a:rPr lang="it-IT" altLang="it-IT" sz="1800" dirty="0">
                <a:latin typeface="Calibri" panose="020F0502020204030204" pitchFamily="34" charset="0"/>
              </a:rPr>
              <a:t>Fioretti, S. (2022</a:t>
            </a:r>
            <a:r>
              <a:rPr lang="it-IT" altLang="it-IT" sz="1800" i="1" dirty="0">
                <a:latin typeface="Calibri" panose="020F0502020204030204" pitchFamily="34" charset="0"/>
              </a:rPr>
              <a:t>). Le competenze nella formazione professionale degli educatori.</a:t>
            </a:r>
            <a:r>
              <a:rPr lang="it-IT" altLang="it-IT" sz="1800" dirty="0">
                <a:latin typeface="Calibri" panose="020F0502020204030204" pitchFamily="34" charset="0"/>
              </a:rPr>
              <a:t> </a:t>
            </a:r>
            <a:r>
              <a:rPr lang="it-IT" altLang="it-IT" sz="1800" dirty="0" err="1">
                <a:latin typeface="Calibri" panose="020F0502020204030204" pitchFamily="34" charset="0"/>
              </a:rPr>
              <a:t>Revista</a:t>
            </a:r>
            <a:r>
              <a:rPr lang="it-IT" altLang="it-IT" sz="1800" dirty="0">
                <a:latin typeface="Calibri" panose="020F0502020204030204" pitchFamily="34" charset="0"/>
              </a:rPr>
              <a:t> </a:t>
            </a:r>
            <a:r>
              <a:rPr lang="it-IT" altLang="it-IT" sz="1800" dirty="0" err="1">
                <a:latin typeface="Calibri" panose="020F0502020204030204" pitchFamily="34" charset="0"/>
              </a:rPr>
              <a:t>Derechos</a:t>
            </a:r>
            <a:r>
              <a:rPr lang="it-IT" altLang="it-IT" sz="1800" dirty="0">
                <a:latin typeface="Calibri" panose="020F0502020204030204" pitchFamily="34" charset="0"/>
              </a:rPr>
              <a:t> </a:t>
            </a:r>
            <a:r>
              <a:rPr lang="it-IT" altLang="it-IT" sz="1800" dirty="0" err="1">
                <a:latin typeface="Calibri" panose="020F0502020204030204" pitchFamily="34" charset="0"/>
              </a:rPr>
              <a:t>Humanos</a:t>
            </a:r>
            <a:r>
              <a:rPr lang="it-IT" altLang="it-IT" sz="1800" dirty="0">
                <a:latin typeface="Calibri" panose="020F0502020204030204" pitchFamily="34" charset="0"/>
              </a:rPr>
              <a:t> y </a:t>
            </a:r>
            <a:r>
              <a:rPr lang="it-IT" altLang="it-IT" sz="1800" dirty="0" err="1">
                <a:latin typeface="Calibri" panose="020F0502020204030204" pitchFamily="34" charset="0"/>
              </a:rPr>
              <a:t>Educación</a:t>
            </a:r>
            <a:r>
              <a:rPr lang="it-IT" altLang="it-IT" sz="1800" dirty="0">
                <a:latin typeface="Calibri" panose="020F0502020204030204" pitchFamily="34" charset="0"/>
              </a:rPr>
              <a:t>, 1(6), 45-60. </a:t>
            </a:r>
          </a:p>
          <a:p>
            <a:pPr marL="180000" indent="-457200" algn="just">
              <a:buFontTx/>
            </a:pPr>
            <a:r>
              <a:rPr lang="it-IT" altLang="it-IT" sz="1800" dirty="0">
                <a:latin typeface="Calibri" panose="020F0502020204030204" pitchFamily="34" charset="0"/>
              </a:rPr>
              <a:t>Fortin, D. (2021). </a:t>
            </a:r>
            <a:r>
              <a:rPr lang="it-IT" altLang="it-IT" sz="1800" i="1" dirty="0">
                <a:latin typeface="Calibri" panose="020F0502020204030204" pitchFamily="34" charset="0"/>
              </a:rPr>
              <a:t>Formare alle competenze relazionali come presupposto cruciale per le professioni di aiuto. Una proposta </a:t>
            </a:r>
            <a:r>
              <a:rPr lang="it-IT" altLang="it-IT" sz="1800" i="1" dirty="0" err="1">
                <a:latin typeface="Calibri" panose="020F0502020204030204" pitchFamily="34" charset="0"/>
              </a:rPr>
              <a:t>student-centered</a:t>
            </a:r>
            <a:r>
              <a:rPr lang="it-IT" altLang="it-IT" sz="1800" i="1" dirty="0">
                <a:latin typeface="Calibri" panose="020F0502020204030204" pitchFamily="34" charset="0"/>
              </a:rPr>
              <a:t>. </a:t>
            </a:r>
            <a:r>
              <a:rPr lang="it-IT" altLang="it-IT" sz="1800" dirty="0">
                <a:latin typeface="Calibri" panose="020F0502020204030204" pitchFamily="34" charset="0"/>
              </a:rPr>
              <a:t>Lifelong </a:t>
            </a:r>
            <a:r>
              <a:rPr lang="it-IT" altLang="it-IT" sz="1800" dirty="0" err="1">
                <a:latin typeface="Calibri" panose="020F0502020204030204" pitchFamily="34" charset="0"/>
              </a:rPr>
              <a:t>Lifewide</a:t>
            </a:r>
            <a:r>
              <a:rPr lang="it-IT" altLang="it-IT" sz="1800" dirty="0">
                <a:latin typeface="Calibri" panose="020F0502020204030204" pitchFamily="34" charset="0"/>
              </a:rPr>
              <a:t> Learning, 17(38), 367-387.</a:t>
            </a:r>
          </a:p>
          <a:p>
            <a:pPr marL="1800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it-IT" altLang="it-IT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/>
                <a:sym typeface="Arial"/>
              </a:rPr>
              <a:t>Frison, D. (2020). </a:t>
            </a:r>
            <a:r>
              <a:rPr kumimoji="0" lang="it-IT" altLang="it-I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/>
                <a:sym typeface="Arial"/>
              </a:rPr>
              <a:t>Metodi e strategie didattiche in </a:t>
            </a:r>
            <a:r>
              <a:rPr kumimoji="0" lang="it-IT" altLang="it-I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/>
                <a:sym typeface="Arial"/>
              </a:rPr>
              <a:t>Higher</a:t>
            </a:r>
            <a:r>
              <a:rPr kumimoji="0" lang="it-IT" altLang="it-I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/>
                <a:sym typeface="Arial"/>
              </a:rPr>
              <a:t> </a:t>
            </a:r>
            <a:r>
              <a:rPr kumimoji="0" lang="it-IT" altLang="it-I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/>
                <a:sym typeface="Arial"/>
              </a:rPr>
              <a:t>Education</a:t>
            </a:r>
            <a:r>
              <a:rPr kumimoji="0" lang="it-IT" altLang="it-I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/>
                <a:sym typeface="Arial"/>
              </a:rPr>
              <a:t> per formare alla gestione delle dinamiche relazionali e comunicative. Il caso dei servizi educativi 0-6 di fronte all’emergenza da Covid-19</a:t>
            </a:r>
            <a:r>
              <a:rPr kumimoji="0" lang="it-IT" altLang="it-IT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/>
                <a:sym typeface="Arial"/>
              </a:rPr>
              <a:t>. Rivista Italiana di Educazione Familiare, 17(2), 153-172.</a:t>
            </a:r>
          </a:p>
          <a:p>
            <a:pPr marL="1800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Tx/>
              <a:buNone/>
              <a:tabLst/>
              <a:defRPr/>
            </a:pPr>
            <a:r>
              <a:rPr kumimoji="0" lang="it-IT" altLang="it-IT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/>
                <a:sym typeface="Arial"/>
              </a:rPr>
              <a:t>Manganelli, S., Cavicchiolo, E., Mallia, L., Biasi, V., Lucidi, F., &amp; Alivernini, F. (2019). The </a:t>
            </a:r>
            <a:r>
              <a:rPr kumimoji="0" lang="it-IT" altLang="it-IT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/>
                <a:sym typeface="Arial"/>
              </a:rPr>
              <a:t>interplay</a:t>
            </a:r>
            <a:r>
              <a:rPr kumimoji="0" lang="it-IT" altLang="it-IT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/>
                <a:sym typeface="Arial"/>
              </a:rPr>
              <a:t> </a:t>
            </a:r>
            <a:r>
              <a:rPr kumimoji="0" lang="it-IT" altLang="it-IT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/>
                <a:sym typeface="Arial"/>
              </a:rPr>
              <a:t>between</a:t>
            </a:r>
            <a:r>
              <a:rPr kumimoji="0" lang="it-IT" altLang="it-IT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/>
                <a:sym typeface="Arial"/>
              </a:rPr>
              <a:t> self-</a:t>
            </a:r>
            <a:r>
              <a:rPr kumimoji="0" lang="it-IT" altLang="it-IT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/>
                <a:sym typeface="Arial"/>
              </a:rPr>
              <a:t>determined</a:t>
            </a:r>
            <a:r>
              <a:rPr kumimoji="0" lang="it-IT" altLang="it-IT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/>
                <a:sym typeface="Arial"/>
              </a:rPr>
              <a:t> </a:t>
            </a:r>
            <a:r>
              <a:rPr kumimoji="0" lang="it-IT" altLang="it-IT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/>
                <a:sym typeface="Arial"/>
              </a:rPr>
              <a:t>motivation</a:t>
            </a:r>
            <a:r>
              <a:rPr kumimoji="0" lang="it-IT" altLang="it-IT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/>
                <a:sym typeface="Arial"/>
              </a:rPr>
              <a:t>, self-</a:t>
            </a:r>
            <a:r>
              <a:rPr kumimoji="0" lang="it-IT" altLang="it-IT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/>
                <a:sym typeface="Arial"/>
              </a:rPr>
              <a:t>regulated</a:t>
            </a:r>
            <a:r>
              <a:rPr kumimoji="0" lang="it-IT" altLang="it-IT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/>
                <a:sym typeface="Arial"/>
              </a:rPr>
              <a:t> cognitive strategies, and </a:t>
            </a:r>
            <a:r>
              <a:rPr kumimoji="0" lang="it-IT" altLang="it-IT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/>
                <a:sym typeface="Arial"/>
              </a:rPr>
              <a:t>prior</a:t>
            </a:r>
            <a:r>
              <a:rPr kumimoji="0" lang="it-IT" altLang="it-IT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/>
                <a:sym typeface="Arial"/>
              </a:rPr>
              <a:t> achievement in </a:t>
            </a:r>
            <a:r>
              <a:rPr kumimoji="0" lang="it-IT" altLang="it-IT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/>
                <a:sym typeface="Arial"/>
              </a:rPr>
              <a:t>predicting</a:t>
            </a:r>
            <a:r>
              <a:rPr kumimoji="0" lang="it-IT" altLang="it-IT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/>
                <a:sym typeface="Arial"/>
              </a:rPr>
              <a:t> </a:t>
            </a:r>
            <a:r>
              <a:rPr kumimoji="0" lang="it-IT" altLang="it-IT" sz="1800" b="0" i="0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/>
                <a:sym typeface="Arial"/>
              </a:rPr>
              <a:t>academic</a:t>
            </a:r>
            <a:r>
              <a:rPr kumimoji="0" lang="it-IT" altLang="it-IT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/>
                <a:sym typeface="Arial"/>
              </a:rPr>
              <a:t> performance. </a:t>
            </a:r>
            <a:r>
              <a:rPr kumimoji="0" lang="it-IT" altLang="it-IT" sz="1800" b="0" i="1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/>
                <a:sym typeface="Arial"/>
              </a:rPr>
              <a:t>Educational </a:t>
            </a:r>
            <a:r>
              <a:rPr kumimoji="0" lang="it-IT" altLang="it-IT" sz="1800" b="0" i="1" u="none" strike="noStrike" kern="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/>
                <a:sym typeface="Arial"/>
              </a:rPr>
              <a:t>Psychology</a:t>
            </a:r>
            <a:r>
              <a:rPr kumimoji="0" lang="it-IT" altLang="it-IT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Arial"/>
                <a:sym typeface="Arial"/>
              </a:rPr>
              <a:t>, 39(4), 470-488.</a:t>
            </a:r>
          </a:p>
          <a:p>
            <a:pPr marL="180000" indent="-457200" algn="just">
              <a:buFontTx/>
            </a:pPr>
            <a:r>
              <a:rPr lang="it-IT" altLang="it-IT" sz="1800" dirty="0" err="1">
                <a:latin typeface="Calibri" panose="020F0502020204030204" pitchFamily="34" charset="0"/>
              </a:rPr>
              <a:t>Schön</a:t>
            </a:r>
            <a:r>
              <a:rPr lang="it-IT" altLang="it-IT" sz="1800" dirty="0">
                <a:latin typeface="Calibri" panose="020F0502020204030204" pitchFamily="34" charset="0"/>
              </a:rPr>
              <a:t>, D. A. (1993</a:t>
            </a:r>
            <a:r>
              <a:rPr lang="it-IT" altLang="it-IT" sz="1800" i="1" dirty="0">
                <a:latin typeface="Calibri" panose="020F0502020204030204" pitchFamily="34" charset="0"/>
              </a:rPr>
              <a:t>). Il Professionista riflessivo: per una nuova epistemologia della pratica professionale </a:t>
            </a:r>
            <a:r>
              <a:rPr lang="it-IT" altLang="it-IT" sz="1800" dirty="0">
                <a:latin typeface="Calibri" panose="020F0502020204030204" pitchFamily="34" charset="0"/>
              </a:rPr>
              <a:t>(Vol. 152). Edizioni Dedalo.</a:t>
            </a:r>
          </a:p>
          <a:p>
            <a:pPr marL="180000" indent="-457200" algn="just">
              <a:buFontTx/>
            </a:pPr>
            <a:r>
              <a:rPr lang="it-IT" altLang="it-IT" sz="1800" dirty="0">
                <a:latin typeface="Calibri" panose="020F0502020204030204" pitchFamily="34" charset="0"/>
              </a:rPr>
              <a:t>Tammaro, R., Ferrantino, C., &amp; Iannotta, I. S. (2020). </a:t>
            </a:r>
            <a:r>
              <a:rPr lang="it-IT" altLang="it-IT" sz="1800" i="1" dirty="0" err="1">
                <a:latin typeface="Calibri" panose="020F0502020204030204" pitchFamily="34" charset="0"/>
              </a:rPr>
              <a:t>Promoting</a:t>
            </a:r>
            <a:r>
              <a:rPr lang="it-IT" altLang="it-IT" sz="1800" i="1" dirty="0">
                <a:latin typeface="Calibri" panose="020F0502020204030204" pitchFamily="34" charset="0"/>
              </a:rPr>
              <a:t> design and </a:t>
            </a:r>
            <a:r>
              <a:rPr lang="it-IT" altLang="it-IT" sz="1800" i="1" dirty="0" err="1">
                <a:latin typeface="Calibri" panose="020F0502020204030204" pitchFamily="34" charset="0"/>
              </a:rPr>
              <a:t>organizational</a:t>
            </a:r>
            <a:r>
              <a:rPr lang="it-IT" altLang="it-IT" sz="1800" i="1" dirty="0">
                <a:latin typeface="Calibri" panose="020F0502020204030204" pitchFamily="34" charset="0"/>
              </a:rPr>
              <a:t> </a:t>
            </a:r>
            <a:r>
              <a:rPr lang="it-IT" altLang="it-IT" sz="1800" i="1" dirty="0" err="1">
                <a:latin typeface="Calibri" panose="020F0502020204030204" pitchFamily="34" charset="0"/>
              </a:rPr>
              <a:t>competences</a:t>
            </a:r>
            <a:r>
              <a:rPr lang="it-IT" altLang="it-IT" sz="1800" i="1" dirty="0">
                <a:latin typeface="Calibri" panose="020F0502020204030204" pitchFamily="34" charset="0"/>
              </a:rPr>
              <a:t> in the future educator. </a:t>
            </a:r>
            <a:r>
              <a:rPr lang="it-IT" altLang="it-IT" sz="1800" dirty="0" err="1">
                <a:latin typeface="Calibri" panose="020F0502020204030204" pitchFamily="34" charset="0"/>
              </a:rPr>
              <a:t>Form@re</a:t>
            </a:r>
            <a:r>
              <a:rPr lang="it-IT" altLang="it-IT" sz="1800" dirty="0">
                <a:latin typeface="Calibri" panose="020F0502020204030204" pitchFamily="34" charset="0"/>
              </a:rPr>
              <a:t> - Open Journal Per La Formazione in Rete, 20(2), 276–285.</a:t>
            </a:r>
          </a:p>
          <a:p>
            <a:pPr marL="180000" indent="-457200" algn="just"/>
            <a:r>
              <a:rPr lang="it-IT" altLang="it-IT" sz="1800" dirty="0">
                <a:latin typeface="Calibri" panose="020F0502020204030204" pitchFamily="34" charset="0"/>
              </a:rPr>
              <a:t>Sposetti, P., Fioretti, S., </a:t>
            </a:r>
            <a:r>
              <a:rPr lang="it-IT" altLang="it-IT" sz="1800" dirty="0" err="1">
                <a:latin typeface="Calibri" panose="020F0502020204030204" pitchFamily="34" charset="0"/>
              </a:rPr>
              <a:t>Szpunar</a:t>
            </a:r>
            <a:r>
              <a:rPr lang="it-IT" altLang="it-IT" sz="1800" dirty="0">
                <a:latin typeface="Calibri" panose="020F0502020204030204" pitchFamily="34" charset="0"/>
              </a:rPr>
              <a:t>, G., Rionero, M. G., &amp; Mazzocca, N. (2022). </a:t>
            </a:r>
            <a:r>
              <a:rPr lang="it-IT" altLang="it-IT" sz="1800" i="1" dirty="0">
                <a:latin typeface="Calibri" panose="020F0502020204030204" pitchFamily="34" charset="0"/>
              </a:rPr>
              <a:t>The </a:t>
            </a:r>
            <a:r>
              <a:rPr lang="it-IT" altLang="it-IT" sz="1800" i="1" dirty="0" err="1">
                <a:latin typeface="Calibri" panose="020F0502020204030204" pitchFamily="34" charset="0"/>
              </a:rPr>
              <a:t>professional</a:t>
            </a:r>
            <a:r>
              <a:rPr lang="it-IT" altLang="it-IT" sz="1800" i="1" dirty="0">
                <a:latin typeface="Calibri" panose="020F0502020204030204" pitchFamily="34" charset="0"/>
              </a:rPr>
              <a:t> skills of male and </a:t>
            </a:r>
            <a:r>
              <a:rPr lang="it-IT" altLang="it-IT" sz="1800" i="1" dirty="0" err="1">
                <a:latin typeface="Calibri" panose="020F0502020204030204" pitchFamily="34" charset="0"/>
              </a:rPr>
              <a:t>female</a:t>
            </a:r>
            <a:r>
              <a:rPr lang="it-IT" altLang="it-IT" sz="1800" i="1" dirty="0">
                <a:latin typeface="Calibri" panose="020F0502020204030204" pitchFamily="34" charset="0"/>
              </a:rPr>
              <a:t> </a:t>
            </a:r>
            <a:r>
              <a:rPr lang="it-IT" altLang="it-IT" sz="1800" i="1" dirty="0" err="1">
                <a:latin typeface="Calibri" panose="020F0502020204030204" pitchFamily="34" charset="0"/>
              </a:rPr>
              <a:t>educators</a:t>
            </a:r>
            <a:r>
              <a:rPr lang="it-IT" altLang="it-IT" sz="1800" i="1" dirty="0">
                <a:latin typeface="Calibri" panose="020F0502020204030204" pitchFamily="34" charset="0"/>
              </a:rPr>
              <a:t>: </a:t>
            </a:r>
            <a:r>
              <a:rPr lang="it-IT" altLang="it-IT" sz="1800" i="1" dirty="0" err="1">
                <a:latin typeface="Calibri" panose="020F0502020204030204" pitchFamily="34" charset="0"/>
              </a:rPr>
              <a:t>Problems</a:t>
            </a:r>
            <a:r>
              <a:rPr lang="it-IT" altLang="it-IT" sz="1800" i="1" dirty="0">
                <a:latin typeface="Calibri" panose="020F0502020204030204" pitchFamily="34" charset="0"/>
              </a:rPr>
              <a:t>, </a:t>
            </a:r>
            <a:r>
              <a:rPr lang="it-IT" altLang="it-IT" sz="1800" i="1" dirty="0" err="1">
                <a:latin typeface="Calibri" panose="020F0502020204030204" pitchFamily="34" charset="0"/>
              </a:rPr>
              <a:t>research</a:t>
            </a:r>
            <a:r>
              <a:rPr lang="it-IT" altLang="it-IT" sz="1800" i="1" dirty="0">
                <a:latin typeface="Calibri" panose="020F0502020204030204" pitchFamily="34" charset="0"/>
              </a:rPr>
              <a:t> and </a:t>
            </a:r>
            <a:r>
              <a:rPr lang="it-IT" altLang="it-IT" sz="1800" i="1" dirty="0" err="1">
                <a:latin typeface="Calibri" panose="020F0502020204030204" pitchFamily="34" charset="0"/>
              </a:rPr>
              <a:t>perspectives</a:t>
            </a:r>
            <a:r>
              <a:rPr lang="it-IT" altLang="it-IT" sz="1800" dirty="0">
                <a:latin typeface="Calibri" panose="020F0502020204030204" pitchFamily="34" charset="0"/>
              </a:rPr>
              <a:t>. Formazione &amp; insegnamento, 20(2), 144-157.</a:t>
            </a:r>
          </a:p>
          <a:p>
            <a:pPr marL="180000" indent="-457200" algn="just">
              <a:buFontTx/>
            </a:pPr>
            <a:endParaRPr lang="it-IT" altLang="it-IT" sz="2000" dirty="0">
              <a:latin typeface="Calibri" panose="020F0502020204030204" pitchFamily="34" charset="0"/>
            </a:endParaRPr>
          </a:p>
          <a:p>
            <a:pPr algn="l">
              <a:buFontTx/>
            </a:pPr>
            <a:endParaRPr lang="it-IT" altLang="it-IT" sz="1800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4002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6778"/>
        </a:solidFill>
        <a:effectLst/>
      </p:bgPr>
    </p:bg>
    <p:spTree>
      <p:nvGrpSpPr>
        <p:cNvPr id="1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p18"/>
          <p:cNvSpPr txBox="1"/>
          <p:nvPr/>
        </p:nvSpPr>
        <p:spPr>
          <a:xfrm>
            <a:off x="1854195" y="1225771"/>
            <a:ext cx="8481991" cy="14772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822433"/>
              </a:buClr>
              <a:buSzPts val="1800"/>
              <a:buFont typeface="Arial"/>
              <a:buNone/>
            </a:pPr>
            <a:r>
              <a:rPr lang="it-IT" sz="1800" b="1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GRUPPO INFANZIA E ADOLESCENZA DI LEGACOOPSOCIALI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822433"/>
              </a:buClr>
              <a:buSzPts val="1800"/>
              <a:buFont typeface="Arial"/>
              <a:buNone/>
            </a:pPr>
            <a:r>
              <a:rPr lang="it-IT" sz="1800" b="1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COLTIVARE FUTURO,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822433"/>
              </a:buClr>
              <a:buSzPts val="1800"/>
              <a:buFont typeface="Arial"/>
              <a:buNone/>
            </a:pPr>
            <a:r>
              <a:rPr lang="it-IT" sz="1800" b="1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GENERARE PROSSIMITÀ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822433"/>
              </a:buClr>
              <a:buSzPts val="1800"/>
              <a:buFont typeface="Arial"/>
              <a:buNone/>
            </a:pPr>
            <a:r>
              <a:rPr lang="it-IT" sz="1800" b="1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Due giornate di lavoro, in dialogo per costruire un’agenda comune</a:t>
            </a: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Clr>
                <a:srgbClr val="822433"/>
              </a:buClr>
              <a:buSzPts val="1800"/>
              <a:buFont typeface="Arial"/>
              <a:buNone/>
            </a:pPr>
            <a:r>
              <a:rPr lang="it-IT" sz="1800" b="1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Roma 17 luglio 2025</a:t>
            </a:r>
            <a:endParaRPr sz="1800" b="1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447" name="Google Shape;447;p18"/>
          <p:cNvGrpSpPr/>
          <p:nvPr/>
        </p:nvGrpSpPr>
        <p:grpSpPr>
          <a:xfrm>
            <a:off x="-1588" y="2744788"/>
            <a:ext cx="12193588" cy="4144963"/>
            <a:chOff x="-1588" y="2744788"/>
            <a:chExt cx="12193588" cy="4144963"/>
          </a:xfrm>
        </p:grpSpPr>
        <p:pic>
          <p:nvPicPr>
            <p:cNvPr id="448" name="Google Shape;448;p18"/>
            <p:cNvPicPr preferRelativeResize="0"/>
            <p:nvPr/>
          </p:nvPicPr>
          <p:blipFill rotWithShape="1">
            <a:blip r:embed="rId3">
              <a:alphaModFix/>
            </a:blip>
            <a:srcRect/>
            <a:stretch/>
          </p:blipFill>
          <p:spPr>
            <a:xfrm>
              <a:off x="0" y="3457576"/>
              <a:ext cx="12192000" cy="3432175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449" name="Google Shape;449;p18"/>
            <p:cNvSpPr/>
            <p:nvPr/>
          </p:nvSpPr>
          <p:spPr>
            <a:xfrm>
              <a:off x="2057400" y="2744788"/>
              <a:ext cx="10134600" cy="712788"/>
            </a:xfrm>
            <a:prstGeom prst="rect">
              <a:avLst/>
            </a:prstGeom>
            <a:solidFill>
              <a:srgbClr val="82243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450" name="Google Shape;450;p18"/>
            <p:cNvPicPr preferRelativeResize="0"/>
            <p:nvPr/>
          </p:nvPicPr>
          <p:blipFill rotWithShape="1">
            <a:blip r:embed="rId4">
              <a:alphaModFix/>
            </a:blip>
            <a:srcRect/>
            <a:stretch/>
          </p:blipFill>
          <p:spPr>
            <a:xfrm>
              <a:off x="-1588" y="3425826"/>
              <a:ext cx="12193588" cy="1528167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453" name="Google Shape;453;p18"/>
          <p:cNvSpPr/>
          <p:nvPr/>
        </p:nvSpPr>
        <p:spPr>
          <a:xfrm>
            <a:off x="981318" y="280025"/>
            <a:ext cx="10227747" cy="15080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1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endParaRPr sz="18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0" algn="ctr" rtl="0">
              <a:spcBef>
                <a:spcPts val="600"/>
              </a:spcBef>
              <a:spcAft>
                <a:spcPts val="0"/>
              </a:spcAft>
              <a:buClr>
                <a:srgbClr val="822433"/>
              </a:buClr>
              <a:buSzPts val="3200"/>
              <a:buFont typeface="Calibri"/>
              <a:buNone/>
            </a:pPr>
            <a:r>
              <a:rPr lang="it-IT" sz="3200" b="1" i="0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GRAZIE PER L’ATTENZIONE</a:t>
            </a:r>
            <a:endParaRPr sz="1800" b="0" i="0" u="none" strike="noStrike" cap="none" dirty="0">
              <a:solidFill>
                <a:schemeClr val="bg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1" indent="0" algn="ctr" rtl="0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endParaRPr sz="3200" b="1" i="0" u="none" strike="noStrike" cap="none" dirty="0">
              <a:solidFill>
                <a:srgbClr val="82243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" name="Google Shape;169;p1">
            <a:extLst>
              <a:ext uri="{FF2B5EF4-FFF2-40B4-BE49-F238E27FC236}">
                <a16:creationId xmlns:a16="http://schemas.microsoft.com/office/drawing/2014/main" id="{095BDC06-F4F4-DBC8-0412-A9DC001A80B1}"/>
              </a:ext>
            </a:extLst>
          </p:cNvPr>
          <p:cNvSpPr txBox="1"/>
          <p:nvPr/>
        </p:nvSpPr>
        <p:spPr>
          <a:xfrm>
            <a:off x="6726925" y="3425826"/>
            <a:ext cx="4934410" cy="1815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SzTx/>
              <a:buFontTx/>
              <a:buNone/>
              <a:tabLst/>
              <a:defRPr/>
            </a:pPr>
            <a:r>
              <a:rPr kumimoji="0" lang="it-IT" altLang="it-IT" sz="2000" b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</a:rPr>
              <a:t>Contatti:</a:t>
            </a:r>
            <a:endParaRPr kumimoji="0" lang="it-IT" altLang="it-IT" sz="2000" b="1" i="1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</a:endParaRP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SzTx/>
              <a:buFontTx/>
              <a:buNone/>
              <a:tabLst/>
              <a:defRPr/>
            </a:pPr>
            <a:r>
              <a:rPr kumimoji="0" lang="it-IT" altLang="it-IT" sz="20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</a:rPr>
              <a:t>Patrizia Sposetti</a:t>
            </a:r>
            <a:br>
              <a:rPr kumimoji="0" lang="it-IT" altLang="it-IT" sz="20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</a:rPr>
            </a:br>
            <a:r>
              <a:rPr kumimoji="0" lang="it-IT" altLang="it-IT" sz="200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</a:rPr>
              <a:t>patrizia.sposetti@uniroma1.it</a:t>
            </a:r>
          </a:p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SzTx/>
              <a:buFontTx/>
              <a:buNone/>
              <a:tabLst/>
              <a:defRPr/>
            </a:pPr>
            <a:r>
              <a:rPr kumimoji="0" lang="it-IT" altLang="it-IT" sz="2000" b="1" i="1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</a:rPr>
              <a:t>Maria Grazia Rionero</a:t>
            </a:r>
            <a:br>
              <a:rPr kumimoji="0" lang="it-IT" altLang="it-IT" sz="20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</a:rPr>
            </a:br>
            <a:r>
              <a:rPr kumimoji="0" lang="it-IT" altLang="it-IT" sz="2000" b="0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MS PGothic" panose="020B0600070205080204" pitchFamily="34" charset="-128"/>
              </a:rPr>
              <a:t>maria</a:t>
            </a:r>
            <a:r>
              <a:rPr lang="it-IT" altLang="it-IT" sz="2000" dirty="0">
                <a:solidFill>
                  <a:srgbClr val="FFFFFF"/>
                </a:solidFill>
                <a:latin typeface="Calibri" panose="020F0502020204030204" pitchFamily="34" charset="0"/>
                <a:ea typeface="MS PGothic" panose="020B0600070205080204" pitchFamily="34" charset="-128"/>
              </a:rPr>
              <a:t>grazia.rionero@uniroma1.it</a:t>
            </a:r>
            <a:endParaRPr kumimoji="0" lang="it-IT" altLang="it-IT" sz="20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MS PGothic" panose="020B0600070205080204" pitchFamily="34" charset="-128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9" name="Google Shape;189;p2"/>
          <p:cNvGrpSpPr/>
          <p:nvPr/>
        </p:nvGrpSpPr>
        <p:grpSpPr>
          <a:xfrm>
            <a:off x="0" y="5982624"/>
            <a:ext cx="12572950" cy="907150"/>
            <a:chOff x="0" y="5982624"/>
            <a:chExt cx="12572950" cy="907150"/>
          </a:xfrm>
        </p:grpSpPr>
        <p:grpSp>
          <p:nvGrpSpPr>
            <p:cNvPr id="190" name="Google Shape;190;p2"/>
            <p:cNvGrpSpPr/>
            <p:nvPr/>
          </p:nvGrpSpPr>
          <p:grpSpPr>
            <a:xfrm>
              <a:off x="0" y="5982624"/>
              <a:ext cx="12192000" cy="907150"/>
              <a:chOff x="0" y="2208854"/>
              <a:chExt cx="12192000" cy="4680859"/>
            </a:xfrm>
          </p:grpSpPr>
          <p:pic>
            <p:nvPicPr>
              <p:cNvPr id="191" name="Google Shape;191;p2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0" y="3713243"/>
                <a:ext cx="12191999" cy="317647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92" name="Google Shape;192;p2"/>
              <p:cNvSpPr/>
              <p:nvPr/>
            </p:nvSpPr>
            <p:spPr>
              <a:xfrm>
                <a:off x="2057400" y="2208854"/>
                <a:ext cx="10134600" cy="3712800"/>
              </a:xfrm>
              <a:prstGeom prst="rect">
                <a:avLst/>
              </a:prstGeom>
              <a:solidFill>
                <a:srgbClr val="82243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6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3" name="Google Shape;193;p2"/>
            <p:cNvSpPr txBox="1"/>
            <p:nvPr/>
          </p:nvSpPr>
          <p:spPr>
            <a:xfrm>
              <a:off x="11015650" y="6058825"/>
              <a:ext cx="1557300" cy="4308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it-IT" sz="16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Pagina 1</a:t>
              </a:r>
              <a:endParaRPr sz="16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" name="Titolo 3">
            <a:extLst>
              <a:ext uri="{FF2B5EF4-FFF2-40B4-BE49-F238E27FC236}">
                <a16:creationId xmlns:a16="http://schemas.microsoft.com/office/drawing/2014/main" id="{6C266502-1FE2-F8CE-2FBF-35724612E0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799" y="155836"/>
            <a:ext cx="77724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/>
                <a:ea typeface="MS PGothic" panose="020B0600070205080204" pitchFamily="34" charset="-128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buClrTx/>
              <a:buFontTx/>
            </a:pPr>
            <a:r>
              <a:rPr lang="it-IT" altLang="it-IT" dirty="0">
                <a:latin typeface="Calibri" panose="020F0502020204030204" pitchFamily="34" charset="0"/>
              </a:rPr>
              <a:t>Introduzione alla ricerca</a:t>
            </a:r>
          </a:p>
          <a:p>
            <a:pPr>
              <a:buClrTx/>
              <a:buFontTx/>
            </a:pPr>
            <a:r>
              <a:rPr lang="it-IT" altLang="it-IT" b="0" i="1" dirty="0">
                <a:latin typeface="Calibri" panose="020F0502020204030204" pitchFamily="34" charset="0"/>
              </a:rPr>
              <a:t>La funzione dei percorsi di formazione iniziale nel processo di costruzione dei profili professionali di educatrici e educatori: consapevolezza di ruolo e competenze</a:t>
            </a:r>
          </a:p>
        </p:txBody>
      </p: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50FC801C-EA78-8546-DD60-7DA292A97595}"/>
              </a:ext>
            </a:extLst>
          </p:cNvPr>
          <p:cNvGrpSpPr/>
          <p:nvPr/>
        </p:nvGrpSpPr>
        <p:grpSpPr>
          <a:xfrm>
            <a:off x="8581377" y="1433222"/>
            <a:ext cx="3247645" cy="2432599"/>
            <a:chOff x="8581377" y="1433222"/>
            <a:chExt cx="3247645" cy="2432599"/>
          </a:xfrm>
        </p:grpSpPr>
        <p:pic>
          <p:nvPicPr>
            <p:cNvPr id="1026" name="Picture 2" descr="Diversity, Equity and Inclusion | Corewell Health">
              <a:extLst>
                <a:ext uri="{FF2B5EF4-FFF2-40B4-BE49-F238E27FC236}">
                  <a16:creationId xmlns:a16="http://schemas.microsoft.com/office/drawing/2014/main" id="{C16EE9EA-F12B-3E16-6CB0-79E7A5D7A1B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81377" y="1433222"/>
              <a:ext cx="3247645" cy="243259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" name="CasellaDiTesto 10">
              <a:extLst>
                <a:ext uri="{FF2B5EF4-FFF2-40B4-BE49-F238E27FC236}">
                  <a16:creationId xmlns:a16="http://schemas.microsoft.com/office/drawing/2014/main" id="{B479A09F-9867-E2BB-270A-FC1AAA274DC2}"/>
                </a:ext>
              </a:extLst>
            </p:cNvPr>
            <p:cNvSpPr txBox="1"/>
            <p:nvPr/>
          </p:nvSpPr>
          <p:spPr>
            <a:xfrm>
              <a:off x="9700374" y="1690227"/>
              <a:ext cx="1085850" cy="276999"/>
            </a:xfrm>
            <a:prstGeom prst="rect">
              <a:avLst/>
            </a:prstGeom>
            <a:solidFill>
              <a:srgbClr val="0ED8E6"/>
            </a:solidFill>
          </p:spPr>
          <p:txBody>
            <a:bodyPr wrap="square" rtlCol="0">
              <a:spAutoFit/>
            </a:bodyPr>
            <a:lstStyle/>
            <a:p>
              <a:r>
                <a:rPr lang="it-IT" sz="1200" b="1" dirty="0">
                  <a:solidFill>
                    <a:srgbClr val="002854"/>
                  </a:solidFill>
                </a:rPr>
                <a:t>Well-being</a:t>
              </a:r>
            </a:p>
          </p:txBody>
        </p:sp>
      </p:grpSp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91D32951-872A-1F8A-089B-0FB109E10E0D}"/>
              </a:ext>
            </a:extLst>
          </p:cNvPr>
          <p:cNvSpPr/>
          <p:nvPr/>
        </p:nvSpPr>
        <p:spPr>
          <a:xfrm>
            <a:off x="621477" y="1900996"/>
            <a:ext cx="5198298" cy="2013779"/>
          </a:xfrm>
          <a:prstGeom prst="roundRect">
            <a:avLst/>
          </a:prstGeom>
          <a:ln w="190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it-IT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L’odierno </a:t>
            </a:r>
            <a:r>
              <a:rPr lang="it-IT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contesto socio-culturale </a:t>
            </a:r>
            <a:r>
              <a:rPr lang="it-IT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è </a:t>
            </a:r>
            <a:r>
              <a:rPr lang="it-IT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contrassegnato</a:t>
            </a:r>
            <a:r>
              <a:rPr lang="it-IT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da una </a:t>
            </a:r>
            <a:r>
              <a:rPr lang="it-IT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proliferazione</a:t>
            </a:r>
            <a:r>
              <a:rPr lang="it-IT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</a:t>
            </a:r>
            <a:r>
              <a:rPr lang="it-IT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emergenze educative e formative </a:t>
            </a:r>
            <a:r>
              <a:rPr lang="it-IT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 carattere variegato e complesso </a:t>
            </a: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(WHO, 2016; ONU, 2015; ISTAT, 2018)</a:t>
            </a:r>
            <a:r>
              <a:rPr lang="it-IT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B5D8F54B-6C15-CD32-2E70-4248199CFDBA}"/>
              </a:ext>
            </a:extLst>
          </p:cNvPr>
          <p:cNvSpPr txBox="1"/>
          <p:nvPr/>
        </p:nvSpPr>
        <p:spPr>
          <a:xfrm>
            <a:off x="1053525" y="4530443"/>
            <a:ext cx="875875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it-IT" sz="2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pluralità</a:t>
            </a:r>
            <a:r>
              <a:rPr lang="it-IT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delle </a:t>
            </a:r>
            <a:r>
              <a:rPr lang="it-IT" sz="2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situazioni educative </a:t>
            </a:r>
            <a:r>
              <a:rPr lang="it-IT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 </a:t>
            </a:r>
            <a:r>
              <a:rPr lang="it-IT" sz="2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formative</a:t>
            </a:r>
            <a:r>
              <a:rPr lang="it-IT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del settore </a:t>
            </a:r>
            <a:r>
              <a:rPr lang="it-IT" sz="2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richiede</a:t>
            </a:r>
            <a:r>
              <a:rPr lang="it-IT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approcci e </a:t>
            </a:r>
            <a:r>
              <a:rPr lang="it-IT" sz="2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risposte pedagogiche funzionali</a:t>
            </a:r>
            <a:r>
              <a:rPr lang="it-IT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 formulate attraverso nuovi saperi, alfabeti e </a:t>
            </a:r>
            <a:r>
              <a:rPr lang="it-IT" sz="2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competenze di educatrici e educatori</a:t>
            </a:r>
            <a:r>
              <a:rPr lang="it-IT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1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socio-pedagogici</a:t>
            </a:r>
            <a:r>
              <a:rPr lang="it-IT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(Gaspari, 2018; </a:t>
            </a: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WHO, 2016</a:t>
            </a:r>
            <a:r>
              <a:rPr lang="it-IT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it-IT" sz="2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it-IT" sz="2100" dirty="0"/>
          </a:p>
        </p:txBody>
      </p:sp>
      <p:sp>
        <p:nvSpPr>
          <p:cNvPr id="7" name="Freccia circolare in giù 6">
            <a:extLst>
              <a:ext uri="{FF2B5EF4-FFF2-40B4-BE49-F238E27FC236}">
                <a16:creationId xmlns:a16="http://schemas.microsoft.com/office/drawing/2014/main" id="{F83F38D8-892D-364C-64A4-A3608CB966AC}"/>
              </a:ext>
            </a:extLst>
          </p:cNvPr>
          <p:cNvSpPr/>
          <p:nvPr/>
        </p:nvSpPr>
        <p:spPr>
          <a:xfrm rot="3753232">
            <a:off x="6420147" y="2553009"/>
            <a:ext cx="2303806" cy="842018"/>
          </a:xfrm>
          <a:prstGeom prst="curved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21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068136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9" name="Google Shape;189;p2"/>
          <p:cNvGrpSpPr/>
          <p:nvPr/>
        </p:nvGrpSpPr>
        <p:grpSpPr>
          <a:xfrm>
            <a:off x="0" y="5982624"/>
            <a:ext cx="12572950" cy="907150"/>
            <a:chOff x="0" y="5982624"/>
            <a:chExt cx="12572950" cy="907150"/>
          </a:xfrm>
        </p:grpSpPr>
        <p:grpSp>
          <p:nvGrpSpPr>
            <p:cNvPr id="190" name="Google Shape;190;p2"/>
            <p:cNvGrpSpPr/>
            <p:nvPr/>
          </p:nvGrpSpPr>
          <p:grpSpPr>
            <a:xfrm>
              <a:off x="0" y="5982624"/>
              <a:ext cx="12192000" cy="907150"/>
              <a:chOff x="0" y="2208854"/>
              <a:chExt cx="12192000" cy="4680859"/>
            </a:xfrm>
          </p:grpSpPr>
          <p:pic>
            <p:nvPicPr>
              <p:cNvPr id="191" name="Google Shape;191;p2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0" y="3713243"/>
                <a:ext cx="12191999" cy="317647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92" name="Google Shape;192;p2"/>
              <p:cNvSpPr/>
              <p:nvPr/>
            </p:nvSpPr>
            <p:spPr>
              <a:xfrm>
                <a:off x="2057400" y="2208854"/>
                <a:ext cx="10134600" cy="3712800"/>
              </a:xfrm>
              <a:prstGeom prst="rect">
                <a:avLst/>
              </a:prstGeom>
              <a:solidFill>
                <a:srgbClr val="82243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6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3" name="Google Shape;193;p2"/>
            <p:cNvSpPr txBox="1"/>
            <p:nvPr/>
          </p:nvSpPr>
          <p:spPr>
            <a:xfrm>
              <a:off x="11015650" y="6058825"/>
              <a:ext cx="1557300" cy="4308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it-IT" sz="16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Pagina 2</a:t>
              </a:r>
              <a:endParaRPr sz="16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6" name="Titolo 3">
            <a:extLst>
              <a:ext uri="{FF2B5EF4-FFF2-40B4-BE49-F238E27FC236}">
                <a16:creationId xmlns:a16="http://schemas.microsoft.com/office/drawing/2014/main" id="{5A6FF6F0-E2EF-130F-E3C6-3ED6776BEB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799" y="155836"/>
            <a:ext cx="77724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/>
                <a:ea typeface="MS PGothic" panose="020B0600070205080204" pitchFamily="34" charset="-128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buClrTx/>
              <a:buFontTx/>
            </a:pPr>
            <a:r>
              <a:rPr lang="it-IT" altLang="it-IT" dirty="0">
                <a:latin typeface="Calibri" panose="020F0502020204030204" pitchFamily="34" charset="0"/>
              </a:rPr>
              <a:t>Introduzione alla ricerca</a:t>
            </a:r>
          </a:p>
          <a:p>
            <a:pPr>
              <a:buClrTx/>
              <a:buFontTx/>
            </a:pPr>
            <a:endParaRPr lang="it-IT" altLang="it-IT" dirty="0">
              <a:latin typeface="Calibri" panose="020F0502020204030204" pitchFamily="34" charset="0"/>
            </a:endParaRPr>
          </a:p>
          <a:p>
            <a:pPr>
              <a:buClrTx/>
              <a:buFontTx/>
            </a:pPr>
            <a:endParaRPr lang="it-IT" altLang="it-IT" dirty="0">
              <a:latin typeface="Calibri" panose="020F0502020204030204" pitchFamily="34" charset="0"/>
            </a:endParaRPr>
          </a:p>
        </p:txBody>
      </p:sp>
      <p:sp>
        <p:nvSpPr>
          <p:cNvPr id="8" name="Rettangolo con angoli arrotondati 7">
            <a:extLst>
              <a:ext uri="{FF2B5EF4-FFF2-40B4-BE49-F238E27FC236}">
                <a16:creationId xmlns:a16="http://schemas.microsoft.com/office/drawing/2014/main" id="{0282EB5A-2B1C-47DA-65E6-4727453BB372}"/>
              </a:ext>
            </a:extLst>
          </p:cNvPr>
          <p:cNvSpPr/>
          <p:nvPr/>
        </p:nvSpPr>
        <p:spPr bwMode="auto">
          <a:xfrm>
            <a:off x="542925" y="3185237"/>
            <a:ext cx="4886325" cy="2124178"/>
          </a:xfrm>
          <a:prstGeom prst="roundRect">
            <a:avLst/>
          </a:prstGeom>
          <a:ln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  <a:buClrTx/>
            </a:pPr>
            <a:r>
              <a:rPr lang="it-IT" altLang="it-IT" sz="2100" dirty="0">
                <a:latin typeface="Calibri" panose="020F0502020204030204" pitchFamily="34" charset="0"/>
              </a:rPr>
              <a:t>La </a:t>
            </a:r>
            <a:r>
              <a:rPr lang="it-IT" altLang="it-IT" sz="2100" b="1" dirty="0">
                <a:latin typeface="Calibri" panose="020F0502020204030204" pitchFamily="34" charset="0"/>
              </a:rPr>
              <a:t>costruzione delle competenze</a:t>
            </a:r>
            <a:r>
              <a:rPr lang="it-IT" altLang="it-IT" sz="2100" dirty="0">
                <a:latin typeface="Calibri" panose="020F0502020204030204" pitchFamily="34" charset="0"/>
              </a:rPr>
              <a:t> di educatrici e educatori è la </a:t>
            </a:r>
            <a:r>
              <a:rPr lang="it-IT" altLang="it-IT" sz="2100" b="1" dirty="0">
                <a:latin typeface="Calibri" panose="020F0502020204030204" pitchFamily="34" charset="0"/>
              </a:rPr>
              <a:t>finalità intrinseca </a:t>
            </a:r>
            <a:r>
              <a:rPr lang="it-IT" altLang="it-IT" sz="2100" dirty="0">
                <a:latin typeface="Calibri" panose="020F0502020204030204" pitchFamily="34" charset="0"/>
              </a:rPr>
              <a:t>del percorso di formazione </a:t>
            </a:r>
            <a:r>
              <a:rPr lang="it-IT" altLang="it-IT" sz="2100" b="1" dirty="0">
                <a:latin typeface="Calibri" panose="020F0502020204030204" pitchFamily="34" charset="0"/>
              </a:rPr>
              <a:t>dei corsi di laurea in Scienze dell’educazione (L-19) </a:t>
            </a:r>
            <a:r>
              <a:rPr lang="it-IT" altLang="it-IT" sz="2000" dirty="0">
                <a:latin typeface="Calibri" panose="020F0502020204030204" pitchFamily="34" charset="0"/>
              </a:rPr>
              <a:t>(Sposetti et al., 2022; Fioretti, 2022; Boffo, 2021; Biasin et al., 2020)</a:t>
            </a:r>
            <a:r>
              <a:rPr lang="it-IT" altLang="it-IT" sz="2100" dirty="0">
                <a:latin typeface="Calibri" panose="020F0502020204030204" pitchFamily="34" charset="0"/>
              </a:rPr>
              <a:t>.</a:t>
            </a:r>
            <a:endParaRPr kumimoji="0" lang="it-IT" sz="21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ottotitolo 4">
            <a:extLst>
              <a:ext uri="{FF2B5EF4-FFF2-40B4-BE49-F238E27FC236}">
                <a16:creationId xmlns:a16="http://schemas.microsoft.com/office/drawing/2014/main" id="{60017D6B-4F3B-82DB-4FB3-5B29A84172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0" y="3247407"/>
            <a:ext cx="5943600" cy="223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822433"/>
              </a:buClr>
              <a:buNone/>
              <a:defRPr sz="2400">
                <a:solidFill>
                  <a:srgbClr val="000000"/>
                </a:solidFill>
                <a:latin typeface="Calibri"/>
                <a:ea typeface="MS PGothic" panose="020B0600070205080204" pitchFamily="34" charset="-128"/>
                <a:cs typeface="ＭＳ Ｐゴシック" charset="0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2000">
                <a:solidFill>
                  <a:srgbClr val="000000"/>
                </a:solidFill>
                <a:latin typeface="Calibri"/>
                <a:ea typeface="MS PGothic" panose="020B0600070205080204" pitchFamily="34" charset="-128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600">
                <a:solidFill>
                  <a:srgbClr val="000000"/>
                </a:solidFill>
                <a:latin typeface="Calibri"/>
                <a:ea typeface="MS PGothic" panose="020B0600070205080204" pitchFamily="34" charset="-128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400">
                <a:solidFill>
                  <a:srgbClr val="000000"/>
                </a:solidFill>
                <a:latin typeface="Calibri"/>
                <a:ea typeface="MS PGothic" panose="020B0600070205080204" pitchFamily="34" charset="-128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rgbClr val="000000"/>
                </a:solidFill>
                <a:latin typeface="Calibri"/>
                <a:ea typeface="MS PGothic" panose="020B0600070205080204" pitchFamily="34" charset="-128"/>
              </a:defRPr>
            </a:lvl5pPr>
            <a:lvl6pPr marL="22860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rgbClr val="000000"/>
                </a:solidFill>
                <a:latin typeface="+mn-lt"/>
                <a:ea typeface="+mn-ea"/>
              </a:defRPr>
            </a:lvl6pPr>
            <a:lvl7pPr marL="27432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rgbClr val="000000"/>
                </a:solidFill>
                <a:latin typeface="+mn-lt"/>
                <a:ea typeface="+mn-ea"/>
              </a:defRPr>
            </a:lvl7pPr>
            <a:lvl8pPr marL="32004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rgbClr val="000000"/>
                </a:solidFill>
                <a:latin typeface="+mn-lt"/>
                <a:ea typeface="+mn-ea"/>
              </a:defRPr>
            </a:lvl8pPr>
            <a:lvl9pPr marL="3657600" indent="0" algn="ctr" rtl="0" eaLnBrk="1" fontAlgn="base" hangingPunct="1">
              <a:spcBef>
                <a:spcPct val="20000"/>
              </a:spcBef>
              <a:spcAft>
                <a:spcPct val="0"/>
              </a:spcAft>
              <a:buNone/>
              <a:defRPr sz="1200">
                <a:solidFill>
                  <a:srgbClr val="000000"/>
                </a:solidFill>
                <a:latin typeface="+mn-lt"/>
                <a:ea typeface="+mn-ea"/>
              </a:defRPr>
            </a:lvl9pPr>
          </a:lstStyle>
          <a:p>
            <a:pPr algn="just">
              <a:spcBef>
                <a:spcPct val="0"/>
              </a:spcBef>
              <a:buClrTx/>
            </a:pPr>
            <a:r>
              <a:rPr lang="it-IT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 </a:t>
            </a:r>
            <a:r>
              <a:rPr lang="it-IT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università</a:t>
            </a:r>
            <a:r>
              <a:rPr lang="it-IT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hanno il dovere di </a:t>
            </a:r>
            <a:r>
              <a:rPr lang="it-IT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organizzare </a:t>
            </a:r>
            <a:br>
              <a:rPr lang="it-IT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l’offerta formativa </a:t>
            </a:r>
            <a:r>
              <a:rPr lang="it-IT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 favorire la traduzione di </a:t>
            </a:r>
            <a:r>
              <a:rPr lang="it-IT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contenuti disciplinari in saperi spendibili nel </a:t>
            </a:r>
            <a:br>
              <a:rPr lang="it-IT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mondo professionale</a:t>
            </a:r>
            <a:r>
              <a:rPr lang="it-IT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nel rispetto del </a:t>
            </a:r>
            <a:r>
              <a:rPr lang="it-IT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patto formativo</a:t>
            </a:r>
            <a:r>
              <a:rPr lang="it-IT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completo, trasparente e </a:t>
            </a:r>
            <a:r>
              <a:rPr lang="it-IT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condiviso</a:t>
            </a:r>
            <a:r>
              <a:rPr lang="it-IT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br>
              <a:rPr lang="it-IT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it-IT" altLang="it-IT" sz="2000" dirty="0">
                <a:latin typeface="Calibri" panose="020F0502020204030204" pitchFamily="34" charset="0"/>
              </a:rPr>
              <a:t>Boffo, 2021; </a:t>
            </a: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Tammaro, Ferrantino &amp; Iannotta, 2020)</a:t>
            </a:r>
            <a:r>
              <a:rPr lang="it-IT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88C59384-8E89-5662-45EE-FB37ABC65068}"/>
              </a:ext>
            </a:extLst>
          </p:cNvPr>
          <p:cNvSpPr txBox="1"/>
          <p:nvPr/>
        </p:nvSpPr>
        <p:spPr>
          <a:xfrm>
            <a:off x="938211" y="1201557"/>
            <a:ext cx="103155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È importante </a:t>
            </a:r>
            <a:r>
              <a:rPr lang="it-IT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formare educatrici e educatori socio-pedagogici capaci di acquisire le competenze necessarie per affrontare la pratica educativa </a:t>
            </a:r>
            <a:r>
              <a:rPr lang="it-IT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 in grado di </a:t>
            </a:r>
            <a:r>
              <a:rPr lang="it-IT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valorizzare la trasversalità e l’applicabilità</a:t>
            </a:r>
            <a:r>
              <a:rPr lang="it-IT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di quanto appreso </a:t>
            </a:r>
            <a:r>
              <a:rPr lang="it-IT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 un’ottica di </a:t>
            </a:r>
            <a:r>
              <a:rPr lang="it-IT" sz="21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Lifelong, </a:t>
            </a:r>
            <a:r>
              <a:rPr lang="it-IT" sz="2100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Lifewide</a:t>
            </a:r>
            <a:r>
              <a:rPr lang="it-IT" sz="21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 </a:t>
            </a:r>
            <a:r>
              <a:rPr lang="it-IT" sz="2100" b="1" i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Lifedeep</a:t>
            </a:r>
            <a:r>
              <a:rPr lang="it-IT" sz="2100" b="1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Learning</a:t>
            </a:r>
            <a:r>
              <a:rPr lang="it-IT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it-IT" sz="2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(Aleandri, Fiorentini, 2022; Tammaro, Ferrantino, Iannotta, 2020; Calaprice, 2016)</a:t>
            </a:r>
            <a:r>
              <a:rPr lang="it-IT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74797556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9" name="Google Shape;189;p2"/>
          <p:cNvGrpSpPr/>
          <p:nvPr/>
        </p:nvGrpSpPr>
        <p:grpSpPr>
          <a:xfrm>
            <a:off x="0" y="5982624"/>
            <a:ext cx="12572950" cy="907150"/>
            <a:chOff x="0" y="5982624"/>
            <a:chExt cx="12572950" cy="907150"/>
          </a:xfrm>
        </p:grpSpPr>
        <p:grpSp>
          <p:nvGrpSpPr>
            <p:cNvPr id="190" name="Google Shape;190;p2"/>
            <p:cNvGrpSpPr/>
            <p:nvPr/>
          </p:nvGrpSpPr>
          <p:grpSpPr>
            <a:xfrm>
              <a:off x="0" y="5982624"/>
              <a:ext cx="12192000" cy="907150"/>
              <a:chOff x="0" y="2208854"/>
              <a:chExt cx="12192000" cy="4680859"/>
            </a:xfrm>
          </p:grpSpPr>
          <p:pic>
            <p:nvPicPr>
              <p:cNvPr id="191" name="Google Shape;191;p2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0" y="3713243"/>
                <a:ext cx="12191999" cy="317647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92" name="Google Shape;192;p2"/>
              <p:cNvSpPr/>
              <p:nvPr/>
            </p:nvSpPr>
            <p:spPr>
              <a:xfrm>
                <a:off x="2057400" y="2208854"/>
                <a:ext cx="10134600" cy="3712800"/>
              </a:xfrm>
              <a:prstGeom prst="rect">
                <a:avLst/>
              </a:prstGeom>
              <a:solidFill>
                <a:srgbClr val="82243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6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3" name="Google Shape;193;p2"/>
            <p:cNvSpPr txBox="1"/>
            <p:nvPr/>
          </p:nvSpPr>
          <p:spPr>
            <a:xfrm>
              <a:off x="11015650" y="6058825"/>
              <a:ext cx="1557300" cy="4308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it-IT" sz="16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Pagina 3</a:t>
              </a:r>
              <a:endParaRPr sz="16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" name="Titolo 3">
            <a:extLst>
              <a:ext uri="{FF2B5EF4-FFF2-40B4-BE49-F238E27FC236}">
                <a16:creationId xmlns:a16="http://schemas.microsoft.com/office/drawing/2014/main" id="{B7CA4C80-7A11-F430-5B7B-F78BFA097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799" y="155836"/>
            <a:ext cx="77724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/>
                <a:ea typeface="MS PGothic" panose="020B0600070205080204" pitchFamily="34" charset="-128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buClrTx/>
              <a:buFontTx/>
            </a:pPr>
            <a:r>
              <a:rPr lang="it-IT" altLang="it-IT" dirty="0">
                <a:latin typeface="Calibri" panose="020F0502020204030204" pitchFamily="34" charset="0"/>
              </a:rPr>
              <a:t>Disegno di ricerca</a:t>
            </a:r>
          </a:p>
        </p:txBody>
      </p:sp>
      <p:grpSp>
        <p:nvGrpSpPr>
          <p:cNvPr id="9" name="Gruppo 8">
            <a:extLst>
              <a:ext uri="{FF2B5EF4-FFF2-40B4-BE49-F238E27FC236}">
                <a16:creationId xmlns:a16="http://schemas.microsoft.com/office/drawing/2014/main" id="{C83F40F2-6195-1C71-D47D-AFA21FE3A683}"/>
              </a:ext>
            </a:extLst>
          </p:cNvPr>
          <p:cNvGrpSpPr/>
          <p:nvPr/>
        </p:nvGrpSpPr>
        <p:grpSpPr>
          <a:xfrm>
            <a:off x="308596" y="693994"/>
            <a:ext cx="11574807" cy="5129590"/>
            <a:chOff x="391107" y="973118"/>
            <a:chExt cx="11290849" cy="5064705"/>
          </a:xfrm>
        </p:grpSpPr>
        <p:sp>
          <p:nvSpPr>
            <p:cNvPr id="10" name="Figura a mano libera: forma 9">
              <a:extLst>
                <a:ext uri="{FF2B5EF4-FFF2-40B4-BE49-F238E27FC236}">
                  <a16:creationId xmlns:a16="http://schemas.microsoft.com/office/drawing/2014/main" id="{AF600798-4699-E49C-9E2A-4D6CB23B605C}"/>
                </a:ext>
              </a:extLst>
            </p:cNvPr>
            <p:cNvSpPr/>
            <p:nvPr/>
          </p:nvSpPr>
          <p:spPr>
            <a:xfrm>
              <a:off x="391107" y="1291583"/>
              <a:ext cx="2812652" cy="2195519"/>
            </a:xfrm>
            <a:custGeom>
              <a:avLst/>
              <a:gdLst>
                <a:gd name="connsiteX0" fmla="*/ 0 w 3038583"/>
                <a:gd name="connsiteY0" fmla="*/ 250620 h 2506195"/>
                <a:gd name="connsiteX1" fmla="*/ 250620 w 3038583"/>
                <a:gd name="connsiteY1" fmla="*/ 0 h 2506195"/>
                <a:gd name="connsiteX2" fmla="*/ 2787964 w 3038583"/>
                <a:gd name="connsiteY2" fmla="*/ 0 h 2506195"/>
                <a:gd name="connsiteX3" fmla="*/ 3038584 w 3038583"/>
                <a:gd name="connsiteY3" fmla="*/ 250620 h 2506195"/>
                <a:gd name="connsiteX4" fmla="*/ 3038583 w 3038583"/>
                <a:gd name="connsiteY4" fmla="*/ 2255576 h 2506195"/>
                <a:gd name="connsiteX5" fmla="*/ 2787963 w 3038583"/>
                <a:gd name="connsiteY5" fmla="*/ 2506196 h 2506195"/>
                <a:gd name="connsiteX6" fmla="*/ 250620 w 3038583"/>
                <a:gd name="connsiteY6" fmla="*/ 2506195 h 2506195"/>
                <a:gd name="connsiteX7" fmla="*/ 0 w 3038583"/>
                <a:gd name="connsiteY7" fmla="*/ 2255575 h 2506195"/>
                <a:gd name="connsiteX8" fmla="*/ 0 w 3038583"/>
                <a:gd name="connsiteY8" fmla="*/ 250620 h 250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38583" h="2506195">
                  <a:moveTo>
                    <a:pt x="0" y="250620"/>
                  </a:moveTo>
                  <a:cubicBezTo>
                    <a:pt x="0" y="112206"/>
                    <a:pt x="112206" y="0"/>
                    <a:pt x="250620" y="0"/>
                  </a:cubicBezTo>
                  <a:lnTo>
                    <a:pt x="2787964" y="0"/>
                  </a:lnTo>
                  <a:cubicBezTo>
                    <a:pt x="2926378" y="0"/>
                    <a:pt x="3038584" y="112206"/>
                    <a:pt x="3038584" y="250620"/>
                  </a:cubicBezTo>
                  <a:cubicBezTo>
                    <a:pt x="3038584" y="918939"/>
                    <a:pt x="3038583" y="1587257"/>
                    <a:pt x="3038583" y="2255576"/>
                  </a:cubicBezTo>
                  <a:cubicBezTo>
                    <a:pt x="3038583" y="2393990"/>
                    <a:pt x="2926377" y="2506196"/>
                    <a:pt x="2787963" y="2506196"/>
                  </a:cubicBezTo>
                  <a:lnTo>
                    <a:pt x="250620" y="2506195"/>
                  </a:lnTo>
                  <a:cubicBezTo>
                    <a:pt x="112206" y="2506195"/>
                    <a:pt x="0" y="2393989"/>
                    <a:pt x="0" y="2255575"/>
                  </a:cubicBezTo>
                  <a:lnTo>
                    <a:pt x="0" y="250620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</a:schemeClr>
            </a:solidFill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1500" tIns="181500" rIns="181500" bIns="718542" numCol="1" spcCol="1270" anchor="t" anchorCtr="0">
              <a:noAutofit/>
            </a:bodyPr>
            <a:lstStyle/>
            <a:p>
              <a:pPr marL="285750" lvl="1" indent="-285750" defTabSz="1422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/>
                <a:buChar char="•"/>
              </a:pPr>
              <a:r>
                <a:rPr lang="it-IT" sz="24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Revisione della letteratura </a:t>
              </a:r>
            </a:p>
            <a:p>
              <a:pPr marL="285750" lvl="1" indent="-285750" defTabSz="1422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"/>
              </a:pPr>
              <a:r>
                <a:rPr lang="it-IT" sz="24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Analisi delle schede SUA </a:t>
              </a:r>
              <a:br>
                <a:rPr lang="it-IT" sz="24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it-IT" sz="2400" kern="1200" dirty="0" err="1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CdS</a:t>
              </a:r>
              <a:r>
                <a:rPr lang="it-IT" sz="2400" kern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L-19 </a:t>
              </a:r>
            </a:p>
          </p:txBody>
        </p:sp>
        <p:sp>
          <p:nvSpPr>
            <p:cNvPr id="11" name="Forma 10">
              <a:extLst>
                <a:ext uri="{FF2B5EF4-FFF2-40B4-BE49-F238E27FC236}">
                  <a16:creationId xmlns:a16="http://schemas.microsoft.com/office/drawing/2014/main" id="{338F3DB0-8631-F9AA-89A1-E075C2920539}"/>
                </a:ext>
              </a:extLst>
            </p:cNvPr>
            <p:cNvSpPr/>
            <p:nvPr/>
          </p:nvSpPr>
          <p:spPr>
            <a:xfrm>
              <a:off x="2065796" y="2056055"/>
              <a:ext cx="3662181" cy="3662181"/>
            </a:xfrm>
            <a:prstGeom prst="leftCircularArrow">
              <a:avLst>
                <a:gd name="adj1" fmla="val 3304"/>
                <a:gd name="adj2" fmla="val 408104"/>
                <a:gd name="adj3" fmla="val 2191016"/>
                <a:gd name="adj4" fmla="val 9031891"/>
                <a:gd name="adj5" fmla="val 3855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12" name="Figura a mano libera: forma 11">
              <a:extLst>
                <a:ext uri="{FF2B5EF4-FFF2-40B4-BE49-F238E27FC236}">
                  <a16:creationId xmlns:a16="http://schemas.microsoft.com/office/drawing/2014/main" id="{F5700C86-9AB4-C694-CE7B-026C0F87DD69}"/>
                </a:ext>
              </a:extLst>
            </p:cNvPr>
            <p:cNvSpPr/>
            <p:nvPr/>
          </p:nvSpPr>
          <p:spPr>
            <a:xfrm>
              <a:off x="1044512" y="3249709"/>
              <a:ext cx="2926532" cy="1485153"/>
            </a:xfrm>
            <a:custGeom>
              <a:avLst/>
              <a:gdLst>
                <a:gd name="connsiteX0" fmla="*/ 0 w 2700962"/>
                <a:gd name="connsiteY0" fmla="*/ 107408 h 1074083"/>
                <a:gd name="connsiteX1" fmla="*/ 107408 w 2700962"/>
                <a:gd name="connsiteY1" fmla="*/ 0 h 1074083"/>
                <a:gd name="connsiteX2" fmla="*/ 2593554 w 2700962"/>
                <a:gd name="connsiteY2" fmla="*/ 0 h 1074083"/>
                <a:gd name="connsiteX3" fmla="*/ 2700962 w 2700962"/>
                <a:gd name="connsiteY3" fmla="*/ 107408 h 1074083"/>
                <a:gd name="connsiteX4" fmla="*/ 2700962 w 2700962"/>
                <a:gd name="connsiteY4" fmla="*/ 966675 h 1074083"/>
                <a:gd name="connsiteX5" fmla="*/ 2593554 w 2700962"/>
                <a:gd name="connsiteY5" fmla="*/ 1074083 h 1074083"/>
                <a:gd name="connsiteX6" fmla="*/ 107408 w 2700962"/>
                <a:gd name="connsiteY6" fmla="*/ 1074083 h 1074083"/>
                <a:gd name="connsiteX7" fmla="*/ 0 w 2700962"/>
                <a:gd name="connsiteY7" fmla="*/ 966675 h 1074083"/>
                <a:gd name="connsiteX8" fmla="*/ 0 w 2700962"/>
                <a:gd name="connsiteY8" fmla="*/ 107408 h 1074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0962" h="1074083">
                  <a:moveTo>
                    <a:pt x="0" y="107408"/>
                  </a:moveTo>
                  <a:cubicBezTo>
                    <a:pt x="0" y="48088"/>
                    <a:pt x="48088" y="0"/>
                    <a:pt x="107408" y="0"/>
                  </a:cubicBezTo>
                  <a:lnTo>
                    <a:pt x="2593554" y="0"/>
                  </a:lnTo>
                  <a:cubicBezTo>
                    <a:pt x="2652874" y="0"/>
                    <a:pt x="2700962" y="48088"/>
                    <a:pt x="2700962" y="107408"/>
                  </a:cubicBezTo>
                  <a:lnTo>
                    <a:pt x="2700962" y="966675"/>
                  </a:lnTo>
                  <a:cubicBezTo>
                    <a:pt x="2700962" y="1025995"/>
                    <a:pt x="2652874" y="1074083"/>
                    <a:pt x="2593554" y="1074083"/>
                  </a:cubicBezTo>
                  <a:lnTo>
                    <a:pt x="107408" y="1074083"/>
                  </a:lnTo>
                  <a:cubicBezTo>
                    <a:pt x="48088" y="1074083"/>
                    <a:pt x="0" y="1025995"/>
                    <a:pt x="0" y="966675"/>
                  </a:cubicBezTo>
                  <a:lnTo>
                    <a:pt x="0" y="107408"/>
                  </a:lnTo>
                  <a:close/>
                </a:path>
              </a:pathLst>
            </a:custGeom>
          </p:spPr>
          <p:style>
            <a:lnRef idx="0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3">
              <a:schemeClr val="lt1">
                <a:hueOff val="0"/>
                <a:satOff val="0"/>
                <a:lumOff val="0"/>
                <a:alphaOff val="0"/>
              </a:schemeClr>
            </a:fillRef>
            <a:effectRef idx="3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61939" tIns="51779" rIns="61939" bIns="51779" numCol="1" spcCol="1270" anchor="ctr" anchorCtr="0">
              <a:noAutofit/>
            </a:bodyPr>
            <a:lstStyle/>
            <a:p>
              <a:pPr marL="0" lvl="0" indent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altLang="it-IT" sz="2000" kern="1200" dirty="0">
                  <a:latin typeface="Calibri" panose="020F0502020204030204" pitchFamily="34" charset="0"/>
                </a:rPr>
                <a:t>Quali </a:t>
              </a:r>
              <a:r>
                <a:rPr lang="it-IT" altLang="it-IT" sz="2000" b="1" kern="1200" dirty="0">
                  <a:latin typeface="Calibri" panose="020F0502020204030204" pitchFamily="34" charset="0"/>
                </a:rPr>
                <a:t>competenze</a:t>
              </a:r>
              <a:r>
                <a:rPr lang="it-IT" altLang="it-IT" sz="2000" kern="1200" dirty="0">
                  <a:latin typeface="Calibri" panose="020F0502020204030204" pitchFamily="34" charset="0"/>
                </a:rPr>
                <a:t> definiscono la </a:t>
              </a:r>
              <a:r>
                <a:rPr lang="it-IT" altLang="it-IT" sz="2000" b="1" kern="1200" dirty="0">
                  <a:latin typeface="Calibri" panose="020F0502020204030204" pitchFamily="34" charset="0"/>
                </a:rPr>
                <a:t>professionalità di educatrici e educatori</a:t>
              </a:r>
              <a:r>
                <a:rPr lang="it-IT" altLang="it-IT" sz="2000" kern="1200" dirty="0">
                  <a:latin typeface="Calibri" panose="020F0502020204030204" pitchFamily="34" charset="0"/>
                </a:rPr>
                <a:t>?</a:t>
              </a:r>
              <a:endParaRPr lang="it-IT" sz="2000" kern="1200" dirty="0"/>
            </a:p>
          </p:txBody>
        </p:sp>
        <p:sp>
          <p:nvSpPr>
            <p:cNvPr id="13" name="Figura a mano libera: forma 12">
              <a:extLst>
                <a:ext uri="{FF2B5EF4-FFF2-40B4-BE49-F238E27FC236}">
                  <a16:creationId xmlns:a16="http://schemas.microsoft.com/office/drawing/2014/main" id="{7701670B-8DBB-C14B-9A62-18720820F901}"/>
                </a:ext>
              </a:extLst>
            </p:cNvPr>
            <p:cNvSpPr/>
            <p:nvPr/>
          </p:nvSpPr>
          <p:spPr>
            <a:xfrm>
              <a:off x="4992328" y="1538092"/>
              <a:ext cx="2812652" cy="2822845"/>
            </a:xfrm>
            <a:custGeom>
              <a:avLst/>
              <a:gdLst>
                <a:gd name="connsiteX0" fmla="*/ 0 w 3038583"/>
                <a:gd name="connsiteY0" fmla="*/ 250620 h 2506195"/>
                <a:gd name="connsiteX1" fmla="*/ 250620 w 3038583"/>
                <a:gd name="connsiteY1" fmla="*/ 0 h 2506195"/>
                <a:gd name="connsiteX2" fmla="*/ 2787964 w 3038583"/>
                <a:gd name="connsiteY2" fmla="*/ 0 h 2506195"/>
                <a:gd name="connsiteX3" fmla="*/ 3038584 w 3038583"/>
                <a:gd name="connsiteY3" fmla="*/ 250620 h 2506195"/>
                <a:gd name="connsiteX4" fmla="*/ 3038583 w 3038583"/>
                <a:gd name="connsiteY4" fmla="*/ 2255576 h 2506195"/>
                <a:gd name="connsiteX5" fmla="*/ 2787963 w 3038583"/>
                <a:gd name="connsiteY5" fmla="*/ 2506196 h 2506195"/>
                <a:gd name="connsiteX6" fmla="*/ 250620 w 3038583"/>
                <a:gd name="connsiteY6" fmla="*/ 2506195 h 2506195"/>
                <a:gd name="connsiteX7" fmla="*/ 0 w 3038583"/>
                <a:gd name="connsiteY7" fmla="*/ 2255575 h 2506195"/>
                <a:gd name="connsiteX8" fmla="*/ 0 w 3038583"/>
                <a:gd name="connsiteY8" fmla="*/ 250620 h 250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38583" h="2506195">
                  <a:moveTo>
                    <a:pt x="0" y="250620"/>
                  </a:moveTo>
                  <a:cubicBezTo>
                    <a:pt x="0" y="112206"/>
                    <a:pt x="112206" y="0"/>
                    <a:pt x="250620" y="0"/>
                  </a:cubicBezTo>
                  <a:lnTo>
                    <a:pt x="2787964" y="0"/>
                  </a:lnTo>
                  <a:cubicBezTo>
                    <a:pt x="2926378" y="0"/>
                    <a:pt x="3038584" y="112206"/>
                    <a:pt x="3038584" y="250620"/>
                  </a:cubicBezTo>
                  <a:cubicBezTo>
                    <a:pt x="3038584" y="918939"/>
                    <a:pt x="3038583" y="1587257"/>
                    <a:pt x="3038583" y="2255576"/>
                  </a:cubicBezTo>
                  <a:cubicBezTo>
                    <a:pt x="3038583" y="2393990"/>
                    <a:pt x="2926377" y="2506196"/>
                    <a:pt x="2787963" y="2506196"/>
                  </a:cubicBezTo>
                  <a:lnTo>
                    <a:pt x="250620" y="2506195"/>
                  </a:lnTo>
                  <a:cubicBezTo>
                    <a:pt x="112206" y="2506195"/>
                    <a:pt x="0" y="2393989"/>
                    <a:pt x="0" y="2255575"/>
                  </a:cubicBezTo>
                  <a:lnTo>
                    <a:pt x="0" y="25062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1500" tIns="181500" rIns="181500" bIns="718542" numCol="1" spcCol="1270" anchor="t" anchorCtr="0">
              <a:noAutofit/>
            </a:bodyPr>
            <a:lstStyle/>
            <a:p>
              <a:pPr lvl="1" defTabSz="1422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it-IT" sz="2400" kern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Questionario per studentesse e studenti</a:t>
              </a:r>
              <a:br>
                <a:rPr lang="it-IT" sz="2400" kern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it-IT" sz="2000" i="1" kern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Autovalutazione delle competenze OFF e Autoefficacia </a:t>
              </a:r>
              <a:br>
                <a:rPr lang="it-IT" sz="2000" i="1" kern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it-IT" sz="1600" kern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(Fermani &amp; Taddei, 2020; Refrigeri &amp; Palladino, 2019)</a:t>
              </a:r>
              <a:endParaRPr lang="it-IT" sz="2400" kern="1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Freccia a destra 13">
              <a:extLst>
                <a:ext uri="{FF2B5EF4-FFF2-40B4-BE49-F238E27FC236}">
                  <a16:creationId xmlns:a16="http://schemas.microsoft.com/office/drawing/2014/main" id="{6624576A-6D26-5795-55A5-E869A31632F4}"/>
                </a:ext>
              </a:extLst>
            </p:cNvPr>
            <p:cNvSpPr/>
            <p:nvPr/>
          </p:nvSpPr>
          <p:spPr>
            <a:xfrm>
              <a:off x="7940487" y="2745375"/>
              <a:ext cx="793309" cy="254820"/>
            </a:xfrm>
            <a:prstGeom prst="rightArrow">
              <a:avLst/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3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it-IT"/>
            </a:p>
          </p:txBody>
        </p:sp>
        <p:sp>
          <p:nvSpPr>
            <p:cNvPr id="16" name="Figura a mano libera: forma 15">
              <a:extLst>
                <a:ext uri="{FF2B5EF4-FFF2-40B4-BE49-F238E27FC236}">
                  <a16:creationId xmlns:a16="http://schemas.microsoft.com/office/drawing/2014/main" id="{9EEAFA16-3508-45C7-7CE2-08C17045D6EA}"/>
                </a:ext>
              </a:extLst>
            </p:cNvPr>
            <p:cNvSpPr/>
            <p:nvPr/>
          </p:nvSpPr>
          <p:spPr>
            <a:xfrm>
              <a:off x="8869303" y="1572825"/>
              <a:ext cx="2812653" cy="2822845"/>
            </a:xfrm>
            <a:custGeom>
              <a:avLst/>
              <a:gdLst>
                <a:gd name="connsiteX0" fmla="*/ 0 w 3038583"/>
                <a:gd name="connsiteY0" fmla="*/ 250620 h 2506195"/>
                <a:gd name="connsiteX1" fmla="*/ 250620 w 3038583"/>
                <a:gd name="connsiteY1" fmla="*/ 0 h 2506195"/>
                <a:gd name="connsiteX2" fmla="*/ 2787964 w 3038583"/>
                <a:gd name="connsiteY2" fmla="*/ 0 h 2506195"/>
                <a:gd name="connsiteX3" fmla="*/ 3038584 w 3038583"/>
                <a:gd name="connsiteY3" fmla="*/ 250620 h 2506195"/>
                <a:gd name="connsiteX4" fmla="*/ 3038583 w 3038583"/>
                <a:gd name="connsiteY4" fmla="*/ 2255576 h 2506195"/>
                <a:gd name="connsiteX5" fmla="*/ 2787963 w 3038583"/>
                <a:gd name="connsiteY5" fmla="*/ 2506196 h 2506195"/>
                <a:gd name="connsiteX6" fmla="*/ 250620 w 3038583"/>
                <a:gd name="connsiteY6" fmla="*/ 2506195 h 2506195"/>
                <a:gd name="connsiteX7" fmla="*/ 0 w 3038583"/>
                <a:gd name="connsiteY7" fmla="*/ 2255575 h 2506195"/>
                <a:gd name="connsiteX8" fmla="*/ 0 w 3038583"/>
                <a:gd name="connsiteY8" fmla="*/ 250620 h 25061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038583" h="2506195">
                  <a:moveTo>
                    <a:pt x="0" y="250620"/>
                  </a:moveTo>
                  <a:cubicBezTo>
                    <a:pt x="0" y="112206"/>
                    <a:pt x="112206" y="0"/>
                    <a:pt x="250620" y="0"/>
                  </a:cubicBezTo>
                  <a:lnTo>
                    <a:pt x="2787964" y="0"/>
                  </a:lnTo>
                  <a:cubicBezTo>
                    <a:pt x="2926378" y="0"/>
                    <a:pt x="3038584" y="112206"/>
                    <a:pt x="3038584" y="250620"/>
                  </a:cubicBezTo>
                  <a:cubicBezTo>
                    <a:pt x="3038584" y="918939"/>
                    <a:pt x="3038583" y="1587257"/>
                    <a:pt x="3038583" y="2255576"/>
                  </a:cubicBezTo>
                  <a:cubicBezTo>
                    <a:pt x="3038583" y="2393990"/>
                    <a:pt x="2926377" y="2506196"/>
                    <a:pt x="2787963" y="2506196"/>
                  </a:cubicBezTo>
                  <a:lnTo>
                    <a:pt x="250620" y="2506195"/>
                  </a:lnTo>
                  <a:cubicBezTo>
                    <a:pt x="112206" y="2506195"/>
                    <a:pt x="0" y="2393989"/>
                    <a:pt x="0" y="2255575"/>
                  </a:cubicBezTo>
                  <a:lnTo>
                    <a:pt x="0" y="250620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81500" tIns="181500" rIns="181500" bIns="718542" numCol="1" spcCol="1270" anchor="t" anchorCtr="0">
              <a:noAutofit/>
            </a:bodyPr>
            <a:lstStyle/>
            <a:p>
              <a:pPr lvl="1" defTabSz="1422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it-IT" sz="2400" kern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Interviste ai presidenti dei </a:t>
              </a:r>
              <a:br>
                <a:rPr lang="it-IT" sz="2400" kern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it-IT" sz="2400" kern="12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CdS</a:t>
              </a:r>
              <a:r>
                <a:rPr lang="it-IT" sz="2400" kern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L-19</a:t>
              </a:r>
            </a:p>
            <a:p>
              <a:pPr lvl="1" defTabSz="1422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it-IT" sz="2000" i="1" kern="1200" dirty="0" err="1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Problematizzazione</a:t>
              </a:r>
              <a:r>
                <a:rPr lang="it-IT" sz="2000" i="1" kern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della proposta formativa e spendibilità delle competenze</a:t>
              </a:r>
            </a:p>
            <a:p>
              <a:pPr lvl="1" defTabSz="14224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it-IT" sz="1600" kern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(De Angelis &amp; Trinchero, 2020)</a:t>
              </a:r>
            </a:p>
          </p:txBody>
        </p:sp>
        <p:sp>
          <p:nvSpPr>
            <p:cNvPr id="15" name="Figura a mano libera: forma 14">
              <a:extLst>
                <a:ext uri="{FF2B5EF4-FFF2-40B4-BE49-F238E27FC236}">
                  <a16:creationId xmlns:a16="http://schemas.microsoft.com/office/drawing/2014/main" id="{EA2D019D-1B4D-27FF-013A-825D83FA169D}"/>
                </a:ext>
              </a:extLst>
            </p:cNvPr>
            <p:cNvSpPr/>
            <p:nvPr/>
          </p:nvSpPr>
          <p:spPr>
            <a:xfrm>
              <a:off x="6986661" y="973118"/>
              <a:ext cx="2700962" cy="716000"/>
            </a:xfrm>
            <a:custGeom>
              <a:avLst/>
              <a:gdLst>
                <a:gd name="connsiteX0" fmla="*/ 0 w 2700962"/>
                <a:gd name="connsiteY0" fmla="*/ 107408 h 1074083"/>
                <a:gd name="connsiteX1" fmla="*/ 107408 w 2700962"/>
                <a:gd name="connsiteY1" fmla="*/ 0 h 1074083"/>
                <a:gd name="connsiteX2" fmla="*/ 2593554 w 2700962"/>
                <a:gd name="connsiteY2" fmla="*/ 0 h 1074083"/>
                <a:gd name="connsiteX3" fmla="*/ 2700962 w 2700962"/>
                <a:gd name="connsiteY3" fmla="*/ 107408 h 1074083"/>
                <a:gd name="connsiteX4" fmla="*/ 2700962 w 2700962"/>
                <a:gd name="connsiteY4" fmla="*/ 966675 h 1074083"/>
                <a:gd name="connsiteX5" fmla="*/ 2593554 w 2700962"/>
                <a:gd name="connsiteY5" fmla="*/ 1074083 h 1074083"/>
                <a:gd name="connsiteX6" fmla="*/ 107408 w 2700962"/>
                <a:gd name="connsiteY6" fmla="*/ 1074083 h 1074083"/>
                <a:gd name="connsiteX7" fmla="*/ 0 w 2700962"/>
                <a:gd name="connsiteY7" fmla="*/ 966675 h 1074083"/>
                <a:gd name="connsiteX8" fmla="*/ 0 w 2700962"/>
                <a:gd name="connsiteY8" fmla="*/ 107408 h 1074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0962" h="1074083">
                  <a:moveTo>
                    <a:pt x="0" y="107408"/>
                  </a:moveTo>
                  <a:cubicBezTo>
                    <a:pt x="0" y="48088"/>
                    <a:pt x="48088" y="0"/>
                    <a:pt x="107408" y="0"/>
                  </a:cubicBezTo>
                  <a:lnTo>
                    <a:pt x="2593554" y="0"/>
                  </a:lnTo>
                  <a:cubicBezTo>
                    <a:pt x="2652874" y="0"/>
                    <a:pt x="2700962" y="48088"/>
                    <a:pt x="2700962" y="107408"/>
                  </a:cubicBezTo>
                  <a:lnTo>
                    <a:pt x="2700962" y="966675"/>
                  </a:lnTo>
                  <a:cubicBezTo>
                    <a:pt x="2700962" y="1025995"/>
                    <a:pt x="2652874" y="1074083"/>
                    <a:pt x="2593554" y="1074083"/>
                  </a:cubicBezTo>
                  <a:lnTo>
                    <a:pt x="107408" y="1074083"/>
                  </a:lnTo>
                  <a:cubicBezTo>
                    <a:pt x="48088" y="1074083"/>
                    <a:pt x="0" y="1025995"/>
                    <a:pt x="0" y="966675"/>
                  </a:cubicBezTo>
                  <a:lnTo>
                    <a:pt x="0" y="107408"/>
                  </a:lnTo>
                  <a:close/>
                </a:path>
              </a:pathLst>
            </a:custGeom>
          </p:spPr>
          <p:style>
            <a:lnRef idx="0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3">
              <a:schemeClr val="lt1">
                <a:hueOff val="0"/>
                <a:satOff val="0"/>
                <a:lumOff val="0"/>
                <a:alphaOff val="0"/>
              </a:schemeClr>
            </a:fillRef>
            <a:effectRef idx="3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7179" tIns="61939" rIns="77179" bIns="61939" numCol="1" spcCol="1270" anchor="ctr" anchorCtr="0">
              <a:noAutofit/>
            </a:bodyPr>
            <a:lstStyle/>
            <a:p>
              <a:pPr marL="0" lvl="0" indent="0" algn="ctr" defTabSz="1066800">
                <a:lnSpc>
                  <a:spcPts val="1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br>
                <a:rPr lang="it-IT" sz="2000" b="1" kern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</a:br>
              <a:r>
                <a:rPr lang="it-IT" sz="2000" b="1" kern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Studio di caso multiplo</a:t>
              </a:r>
            </a:p>
            <a:p>
              <a:pPr marL="0" lvl="0" indent="0" algn="ctr" defTabSz="1066800">
                <a:lnSpc>
                  <a:spcPts val="15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2000" b="1" kern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esplorativo</a:t>
              </a:r>
            </a:p>
          </p:txBody>
        </p:sp>
        <p:sp>
          <p:nvSpPr>
            <p:cNvPr id="17" name="Figura a mano libera: forma 16">
              <a:extLst>
                <a:ext uri="{FF2B5EF4-FFF2-40B4-BE49-F238E27FC236}">
                  <a16:creationId xmlns:a16="http://schemas.microsoft.com/office/drawing/2014/main" id="{132EE4D2-2C1F-5A29-83DF-A6BB7371845E}"/>
                </a:ext>
              </a:extLst>
            </p:cNvPr>
            <p:cNvSpPr/>
            <p:nvPr/>
          </p:nvSpPr>
          <p:spPr>
            <a:xfrm>
              <a:off x="5899491" y="4205916"/>
              <a:ext cx="4736248" cy="1831907"/>
            </a:xfrm>
            <a:custGeom>
              <a:avLst/>
              <a:gdLst>
                <a:gd name="connsiteX0" fmla="*/ 0 w 2700962"/>
                <a:gd name="connsiteY0" fmla="*/ 107408 h 1074083"/>
                <a:gd name="connsiteX1" fmla="*/ 107408 w 2700962"/>
                <a:gd name="connsiteY1" fmla="*/ 0 h 1074083"/>
                <a:gd name="connsiteX2" fmla="*/ 2593554 w 2700962"/>
                <a:gd name="connsiteY2" fmla="*/ 0 h 1074083"/>
                <a:gd name="connsiteX3" fmla="*/ 2700962 w 2700962"/>
                <a:gd name="connsiteY3" fmla="*/ 107408 h 1074083"/>
                <a:gd name="connsiteX4" fmla="*/ 2700962 w 2700962"/>
                <a:gd name="connsiteY4" fmla="*/ 966675 h 1074083"/>
                <a:gd name="connsiteX5" fmla="*/ 2593554 w 2700962"/>
                <a:gd name="connsiteY5" fmla="*/ 1074083 h 1074083"/>
                <a:gd name="connsiteX6" fmla="*/ 107408 w 2700962"/>
                <a:gd name="connsiteY6" fmla="*/ 1074083 h 1074083"/>
                <a:gd name="connsiteX7" fmla="*/ 0 w 2700962"/>
                <a:gd name="connsiteY7" fmla="*/ 966675 h 1074083"/>
                <a:gd name="connsiteX8" fmla="*/ 0 w 2700962"/>
                <a:gd name="connsiteY8" fmla="*/ 107408 h 10740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00962" h="1074083">
                  <a:moveTo>
                    <a:pt x="0" y="107408"/>
                  </a:moveTo>
                  <a:cubicBezTo>
                    <a:pt x="0" y="48088"/>
                    <a:pt x="48088" y="0"/>
                    <a:pt x="107408" y="0"/>
                  </a:cubicBezTo>
                  <a:lnTo>
                    <a:pt x="2593554" y="0"/>
                  </a:lnTo>
                  <a:cubicBezTo>
                    <a:pt x="2652874" y="0"/>
                    <a:pt x="2700962" y="48088"/>
                    <a:pt x="2700962" y="107408"/>
                  </a:cubicBezTo>
                  <a:lnTo>
                    <a:pt x="2700962" y="966675"/>
                  </a:lnTo>
                  <a:cubicBezTo>
                    <a:pt x="2700962" y="1025995"/>
                    <a:pt x="2652874" y="1074083"/>
                    <a:pt x="2593554" y="1074083"/>
                  </a:cubicBezTo>
                  <a:lnTo>
                    <a:pt x="107408" y="1074083"/>
                  </a:lnTo>
                  <a:cubicBezTo>
                    <a:pt x="48088" y="1074083"/>
                    <a:pt x="0" y="1025995"/>
                    <a:pt x="0" y="966675"/>
                  </a:cubicBezTo>
                  <a:lnTo>
                    <a:pt x="0" y="107408"/>
                  </a:lnTo>
                  <a:close/>
                </a:path>
              </a:pathLst>
            </a:custGeom>
            <a:gradFill rotWithShape="0">
              <a:gsLst>
                <a:gs pos="5000">
                  <a:schemeClr val="lt1">
                    <a:hueOff val="0"/>
                    <a:satOff val="0"/>
                    <a:alphaOff val="0"/>
                    <a:tint val="100000"/>
                    <a:shade val="100000"/>
                    <a:satMod val="130000"/>
                    <a:lumMod val="98000"/>
                  </a:schemeClr>
                </a:gs>
                <a:gs pos="100000">
                  <a:schemeClr val="lt1">
                    <a:hueOff val="0"/>
                    <a:satOff val="0"/>
                    <a:lumOff val="0"/>
                    <a:alphaOff val="0"/>
                    <a:tint val="50000"/>
                    <a:shade val="100000"/>
                    <a:satMod val="350000"/>
                  </a:schemeClr>
                </a:gs>
              </a:gsLst>
            </a:gradFill>
          </p:spPr>
          <p:style>
            <a:lnRef idx="0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3">
              <a:scrgbClr r="0" g="0" b="0"/>
            </a:fillRef>
            <a:effectRef idx="3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00039" tIns="77179" rIns="100039" bIns="77179" numCol="1" spcCol="1270" anchor="ctr" anchorCtr="0">
              <a:noAutofit/>
            </a:bodyPr>
            <a:lstStyle/>
            <a:p>
              <a:pPr marL="0" lvl="0" indent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2000" kern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Quali aspetti dei </a:t>
              </a:r>
              <a:r>
                <a:rPr lang="it-IT" sz="2000" b="1" kern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percorsi di formazione iniziale</a:t>
              </a:r>
              <a:r>
                <a:rPr lang="it-IT" sz="2000" kern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possono contribuire a formare educatrici e educatori con un progressivo senso di </a:t>
              </a:r>
              <a:r>
                <a:rPr lang="it-IT" sz="2000" b="1" kern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autoefficacia e consapevolezza di ruolo</a:t>
              </a:r>
              <a:r>
                <a:rPr lang="it-IT" sz="2000" kern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e potenziare le </a:t>
              </a:r>
              <a:r>
                <a:rPr lang="it-IT" sz="2000" b="1" kern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competenze relazionali e riflessive</a:t>
              </a:r>
              <a:r>
                <a:rPr lang="it-IT" sz="2000" kern="12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?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4461852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9" name="Google Shape;189;p2"/>
          <p:cNvGrpSpPr/>
          <p:nvPr/>
        </p:nvGrpSpPr>
        <p:grpSpPr>
          <a:xfrm>
            <a:off x="0" y="5982624"/>
            <a:ext cx="12572950" cy="907150"/>
            <a:chOff x="0" y="5982624"/>
            <a:chExt cx="12572950" cy="907150"/>
          </a:xfrm>
        </p:grpSpPr>
        <p:grpSp>
          <p:nvGrpSpPr>
            <p:cNvPr id="190" name="Google Shape;190;p2"/>
            <p:cNvGrpSpPr/>
            <p:nvPr/>
          </p:nvGrpSpPr>
          <p:grpSpPr>
            <a:xfrm>
              <a:off x="0" y="5982624"/>
              <a:ext cx="12192000" cy="907150"/>
              <a:chOff x="0" y="2208854"/>
              <a:chExt cx="12192000" cy="4680859"/>
            </a:xfrm>
          </p:grpSpPr>
          <p:pic>
            <p:nvPicPr>
              <p:cNvPr id="191" name="Google Shape;191;p2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0" y="3713243"/>
                <a:ext cx="12191999" cy="317647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92" name="Google Shape;192;p2"/>
              <p:cNvSpPr/>
              <p:nvPr/>
            </p:nvSpPr>
            <p:spPr>
              <a:xfrm>
                <a:off x="2057400" y="2208854"/>
                <a:ext cx="10134600" cy="3712800"/>
              </a:xfrm>
              <a:prstGeom prst="rect">
                <a:avLst/>
              </a:prstGeom>
              <a:solidFill>
                <a:srgbClr val="82243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6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3" name="Google Shape;193;p2"/>
            <p:cNvSpPr txBox="1"/>
            <p:nvPr/>
          </p:nvSpPr>
          <p:spPr>
            <a:xfrm>
              <a:off x="11015650" y="6058825"/>
              <a:ext cx="1557300" cy="4308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it-IT" sz="16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Pagina 4</a:t>
              </a:r>
              <a:endParaRPr sz="16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1" name="Titolo 3">
            <a:extLst>
              <a:ext uri="{FF2B5EF4-FFF2-40B4-BE49-F238E27FC236}">
                <a16:creationId xmlns:a16="http://schemas.microsoft.com/office/drawing/2014/main" id="{70724F1C-2194-AAF9-BB17-5323A4152B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9349" y="155836"/>
            <a:ext cx="77724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/>
                <a:ea typeface="MS PGothic" panose="020B0600070205080204" pitchFamily="34" charset="-128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buClrTx/>
            </a:pPr>
            <a:r>
              <a:rPr lang="it-IT" altLang="it-IT" dirty="0">
                <a:latin typeface="Calibri" panose="020F0502020204030204" pitchFamily="34" charset="0"/>
              </a:rPr>
              <a:t>Questionario studentesse e studenti III anno L-19 </a:t>
            </a:r>
          </a:p>
          <a:p>
            <a:pPr>
              <a:buClrTx/>
              <a:buFontTx/>
            </a:pPr>
            <a:endParaRPr lang="it-IT" altLang="it-IT" dirty="0">
              <a:latin typeface="Calibri" panose="020F0502020204030204" pitchFamily="34" charset="0"/>
            </a:endParaRPr>
          </a:p>
        </p:txBody>
      </p:sp>
      <p:pic>
        <p:nvPicPr>
          <p:cNvPr id="22" name="Picture 2">
            <a:extLst>
              <a:ext uri="{FF2B5EF4-FFF2-40B4-BE49-F238E27FC236}">
                <a16:creationId xmlns:a16="http://schemas.microsoft.com/office/drawing/2014/main" id="{E0D6873D-055D-BC87-78FA-3F13CB8303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9796" y="1475678"/>
            <a:ext cx="1869754" cy="586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4" descr="Università degli Studi di Urbino Carlo Bo - APRE">
            <a:extLst>
              <a:ext uri="{FF2B5EF4-FFF2-40B4-BE49-F238E27FC236}">
                <a16:creationId xmlns:a16="http://schemas.microsoft.com/office/drawing/2014/main" id="{80664EF6-3DBB-68CF-0540-3719A51978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39915" y="2348920"/>
            <a:ext cx="2203514" cy="9390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8" descr="Media Key: Sintesi/HUB firma il restyling del logo dell'Università di  Trieste">
            <a:extLst>
              <a:ext uri="{FF2B5EF4-FFF2-40B4-BE49-F238E27FC236}">
                <a16:creationId xmlns:a16="http://schemas.microsoft.com/office/drawing/2014/main" id="{90B090AF-9413-A72B-8E18-96FE7D89B0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9795" y="2062674"/>
            <a:ext cx="2080980" cy="1323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10">
            <a:extLst>
              <a:ext uri="{FF2B5EF4-FFF2-40B4-BE49-F238E27FC236}">
                <a16:creationId xmlns:a16="http://schemas.microsoft.com/office/drawing/2014/main" id="{4DF7D7C1-E850-C9E5-1F78-F82D64BA71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8391" y="4528097"/>
            <a:ext cx="2044017" cy="9541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12" descr="Università degli Studi di Salerno | AlmaLaurea">
            <a:extLst>
              <a:ext uri="{FF2B5EF4-FFF2-40B4-BE49-F238E27FC236}">
                <a16:creationId xmlns:a16="http://schemas.microsoft.com/office/drawing/2014/main" id="{BD22084C-96B7-9657-515D-C59E388FDF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10775" y="1482583"/>
            <a:ext cx="1835731" cy="7977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>
            <a:extLst>
              <a:ext uri="{FF2B5EF4-FFF2-40B4-BE49-F238E27FC236}">
                <a16:creationId xmlns:a16="http://schemas.microsoft.com/office/drawing/2014/main" id="{EAB3461B-309D-C81B-78E5-EBC7BB82B9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78392" y="3426168"/>
            <a:ext cx="1931693" cy="920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8" name="Gruppo 27">
            <a:extLst>
              <a:ext uri="{FF2B5EF4-FFF2-40B4-BE49-F238E27FC236}">
                <a16:creationId xmlns:a16="http://schemas.microsoft.com/office/drawing/2014/main" id="{B66B3C23-F7F1-69DA-C935-B6D0DC9CAA9E}"/>
              </a:ext>
            </a:extLst>
          </p:cNvPr>
          <p:cNvGrpSpPr/>
          <p:nvPr/>
        </p:nvGrpSpPr>
        <p:grpSpPr>
          <a:xfrm>
            <a:off x="171835" y="1436495"/>
            <a:ext cx="8218844" cy="4263699"/>
            <a:chOff x="171238" y="1772816"/>
            <a:chExt cx="8218844" cy="4263699"/>
          </a:xfrm>
        </p:grpSpPr>
        <p:sp>
          <p:nvSpPr>
            <p:cNvPr id="29" name="Rettangolo con angoli arrotondati 28">
              <a:extLst>
                <a:ext uri="{FF2B5EF4-FFF2-40B4-BE49-F238E27FC236}">
                  <a16:creationId xmlns:a16="http://schemas.microsoft.com/office/drawing/2014/main" id="{7F1E7851-4D4B-F200-A9A0-CB46FE2D44A7}"/>
                </a:ext>
              </a:extLst>
            </p:cNvPr>
            <p:cNvSpPr/>
            <p:nvPr/>
          </p:nvSpPr>
          <p:spPr bwMode="auto">
            <a:xfrm>
              <a:off x="171238" y="1772816"/>
              <a:ext cx="6095998" cy="3876115"/>
            </a:xfrm>
            <a:prstGeom prst="round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kumimoji="0" lang="it-IT" sz="20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AREE TEMATICHE ESPLORATE:</a:t>
              </a:r>
            </a:p>
            <a:p>
              <a:pPr marL="342900" indent="-342900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 typeface="Wingdings" panose="05000000000000000000" pitchFamily="2" charset="2"/>
                <a:buChar char="Ø"/>
              </a:pPr>
              <a:endParaRPr kumimoji="0" lang="it-IT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marL="342900" indent="-342900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 typeface="Wingdings" panose="05000000000000000000" pitchFamily="2" charset="2"/>
                <a:buChar char="Ø"/>
              </a:pPr>
              <a:r>
                <a:rPr kumimoji="0" lang="it-IT" sz="20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Esperienze</a:t>
              </a:r>
              <a:r>
                <a:rPr kumimoji="0" lang="it-IT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kumimoji="0" lang="it-IT" sz="20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formative </a:t>
              </a:r>
              <a:r>
                <a:rPr kumimoji="0" lang="it-IT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significative</a:t>
              </a:r>
            </a:p>
            <a:p>
              <a:pPr marL="342900" indent="-342900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 typeface="Wingdings" panose="05000000000000000000" pitchFamily="2" charset="2"/>
                <a:buChar char="Ø"/>
              </a:pPr>
              <a:endParaRPr lang="it-IT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marL="342900" indent="-342900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 typeface="Wingdings" panose="05000000000000000000" pitchFamily="2" charset="2"/>
                <a:buChar char="Ø"/>
              </a:pPr>
              <a:r>
                <a:rPr kumimoji="0" lang="it-IT" sz="20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Motivazione allo studio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</a:pPr>
              <a:r>
                <a:rPr kumimoji="0" lang="it-IT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it-IT" sz="20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  <a:p>
              <a:pPr marL="342900" indent="-342900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 typeface="Wingdings" panose="05000000000000000000" pitchFamily="2" charset="2"/>
                <a:buChar char="Ø"/>
              </a:pPr>
              <a:r>
                <a:rPr lang="it-IT" sz="2000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Percorso</a:t>
              </a:r>
              <a:r>
                <a:rPr lang="it-IT" sz="20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it-IT" sz="2000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formativo</a:t>
              </a:r>
              <a:r>
                <a:rPr lang="it-IT" sz="20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e </a:t>
              </a:r>
              <a:r>
                <a:rPr lang="it-IT" sz="2000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tirocinio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</a:pPr>
              <a:r>
                <a:rPr lang="it-IT" sz="20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</a:p>
            <a:p>
              <a:pPr marL="342900" indent="-342900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 typeface="Wingdings" panose="05000000000000000000" pitchFamily="2" charset="2"/>
                <a:buChar char="Ø"/>
              </a:pPr>
              <a:r>
                <a:rPr lang="it-IT" sz="2000" b="1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Autovalutazione</a:t>
              </a:r>
              <a:r>
                <a:rPr lang="it-IT" sz="2000" dirty="0">
                  <a:solidFill>
                    <a:srgbClr val="000000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kumimoji="0" lang="it-IT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delle </a:t>
              </a:r>
              <a:r>
                <a:rPr kumimoji="0" lang="it-IT" sz="20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conoscenze</a:t>
              </a:r>
              <a:r>
                <a:rPr kumimoji="0" lang="it-IT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e 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</a:pPr>
              <a:r>
                <a:rPr kumimoji="0" lang="it-IT" sz="20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     competenze</a:t>
              </a:r>
              <a:r>
                <a:rPr kumimoji="0" lang="it-IT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– Obiettivi Formativi Finali (OFF)</a:t>
              </a: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buClrTx/>
              </a:pPr>
              <a:endParaRPr lang="it-IT" sz="2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endParaRPr>
            </a:p>
            <a:p>
              <a:pPr marL="342900" indent="-342900" eaLnBrk="0" fontAlgn="base" hangingPunct="0">
                <a:spcBef>
                  <a:spcPct val="0"/>
                </a:spcBef>
                <a:spcAft>
                  <a:spcPct val="0"/>
                </a:spcAft>
                <a:buClrTx/>
                <a:buFont typeface="Wingdings" panose="05000000000000000000" pitchFamily="2" charset="2"/>
                <a:buChar char="Ø"/>
              </a:pPr>
              <a:r>
                <a:rPr kumimoji="0" lang="it-IT" sz="20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Autoefficacia</a:t>
              </a:r>
              <a:r>
                <a:rPr kumimoji="0" lang="it-IT" sz="20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al termine del percorso</a:t>
              </a:r>
            </a:p>
          </p:txBody>
        </p:sp>
        <p:cxnSp>
          <p:nvCxnSpPr>
            <p:cNvPr id="30" name="Connettore 2 29">
              <a:extLst>
                <a:ext uri="{FF2B5EF4-FFF2-40B4-BE49-F238E27FC236}">
                  <a16:creationId xmlns:a16="http://schemas.microsoft.com/office/drawing/2014/main" id="{A78CD5CE-6CC4-84D3-EE5B-F8DE154EBCB7}"/>
                </a:ext>
              </a:extLst>
            </p:cNvPr>
            <p:cNvCxnSpPr/>
            <p:nvPr/>
          </p:nvCxnSpPr>
          <p:spPr>
            <a:xfrm>
              <a:off x="732567" y="3501008"/>
              <a:ext cx="360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31" name="Connettore 2 30">
              <a:extLst>
                <a:ext uri="{FF2B5EF4-FFF2-40B4-BE49-F238E27FC236}">
                  <a16:creationId xmlns:a16="http://schemas.microsoft.com/office/drawing/2014/main" id="{94BD0AB1-6F93-361E-863B-F390E2C31E6D}"/>
                </a:ext>
              </a:extLst>
            </p:cNvPr>
            <p:cNvCxnSpPr/>
            <p:nvPr/>
          </p:nvCxnSpPr>
          <p:spPr>
            <a:xfrm>
              <a:off x="732567" y="4729978"/>
              <a:ext cx="522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32" name="Connettore 2 31">
              <a:extLst>
                <a:ext uri="{FF2B5EF4-FFF2-40B4-BE49-F238E27FC236}">
                  <a16:creationId xmlns:a16="http://schemas.microsoft.com/office/drawing/2014/main" id="{4E0887F4-49EB-9CBE-7D77-A514FEEBFA9D}"/>
                </a:ext>
              </a:extLst>
            </p:cNvPr>
            <p:cNvCxnSpPr/>
            <p:nvPr/>
          </p:nvCxnSpPr>
          <p:spPr>
            <a:xfrm>
              <a:off x="732567" y="5666081"/>
              <a:ext cx="5220000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33" name="Rettangolo con angoli arrotondati 32">
              <a:extLst>
                <a:ext uri="{FF2B5EF4-FFF2-40B4-BE49-F238E27FC236}">
                  <a16:creationId xmlns:a16="http://schemas.microsoft.com/office/drawing/2014/main" id="{1A593AA8-53FA-2FDF-5A2A-96733045E2B9}"/>
                </a:ext>
              </a:extLst>
            </p:cNvPr>
            <p:cNvSpPr/>
            <p:nvPr/>
          </p:nvSpPr>
          <p:spPr>
            <a:xfrm>
              <a:off x="4644082" y="2995722"/>
              <a:ext cx="2616970" cy="939020"/>
            </a:xfrm>
            <a:prstGeom prst="roundRect">
              <a:avLst/>
            </a:prstGeom>
            <a:ln w="19050"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buFontTx/>
              </a:pPr>
              <a:r>
                <a:rPr lang="it-IT" altLang="it-IT" sz="1800" b="1" dirty="0" err="1">
                  <a:latin typeface="Calibri" panose="020F0502020204030204" pitchFamily="34" charset="0"/>
                </a:rPr>
                <a:t>Academic</a:t>
              </a:r>
              <a:r>
                <a:rPr lang="it-IT" altLang="it-IT" sz="1800" b="1" dirty="0">
                  <a:latin typeface="Calibri" panose="020F0502020204030204" pitchFamily="34" charset="0"/>
                </a:rPr>
                <a:t> </a:t>
              </a:r>
              <a:r>
                <a:rPr lang="it-IT" altLang="it-IT" sz="1800" b="1" dirty="0" err="1">
                  <a:latin typeface="Calibri" panose="020F0502020204030204" pitchFamily="34" charset="0"/>
                </a:rPr>
                <a:t>Motivation</a:t>
              </a:r>
              <a:r>
                <a:rPr lang="it-IT" altLang="it-IT" sz="1800" b="1" dirty="0">
                  <a:latin typeface="Calibri" panose="020F0502020204030204" pitchFamily="34" charset="0"/>
                </a:rPr>
                <a:t> </a:t>
              </a:r>
            </a:p>
            <a:p>
              <a:pPr algn="ctr">
                <a:buFontTx/>
              </a:pPr>
              <a:r>
                <a:rPr lang="it-IT" altLang="it-IT" sz="1800" b="1" dirty="0">
                  <a:latin typeface="Calibri" panose="020F0502020204030204" pitchFamily="34" charset="0"/>
                </a:rPr>
                <a:t>Scale-College (AMS-C)</a:t>
              </a:r>
            </a:p>
            <a:p>
              <a:pPr algn="ctr">
                <a:buFontTx/>
              </a:pPr>
              <a:r>
                <a:rPr lang="it-IT" altLang="it-IT" sz="1800" dirty="0">
                  <a:latin typeface="Calibri" panose="020F0502020204030204" pitchFamily="34" charset="0"/>
                </a:rPr>
                <a:t>(Manganelli et al., 2018)</a:t>
              </a:r>
            </a:p>
          </p:txBody>
        </p:sp>
        <p:sp>
          <p:nvSpPr>
            <p:cNvPr id="34" name="Rettangolo con angoli arrotondati 33">
              <a:extLst>
                <a:ext uri="{FF2B5EF4-FFF2-40B4-BE49-F238E27FC236}">
                  <a16:creationId xmlns:a16="http://schemas.microsoft.com/office/drawing/2014/main" id="{F9E664B2-266F-D93A-0E53-4B71467E54D0}"/>
                </a:ext>
              </a:extLst>
            </p:cNvPr>
            <p:cNvSpPr/>
            <p:nvPr/>
          </p:nvSpPr>
          <p:spPr>
            <a:xfrm>
              <a:off x="6057346" y="4049380"/>
              <a:ext cx="2332736" cy="939020"/>
            </a:xfrm>
            <a:prstGeom prst="roundRect">
              <a:avLst/>
            </a:prstGeom>
            <a:ln w="19050"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>
                <a:buFontTx/>
              </a:pPr>
              <a:r>
                <a:rPr lang="it-IT" altLang="it-IT" sz="1800" b="1" dirty="0">
                  <a:latin typeface="Calibri" panose="020F0502020204030204" pitchFamily="34" charset="0"/>
                </a:rPr>
                <a:t>Scala costruita a partire dagli OFF </a:t>
              </a:r>
              <a:r>
                <a:rPr lang="it-IT" altLang="it-IT" sz="2000" dirty="0">
                  <a:latin typeface="Calibri" panose="020F0502020204030204" pitchFamily="34" charset="0"/>
                </a:rPr>
                <a:t>(</a:t>
              </a:r>
              <a:r>
                <a:rPr lang="it-IT" altLang="it-IT" sz="1600" dirty="0">
                  <a:latin typeface="Calibri" panose="020F0502020204030204" pitchFamily="34" charset="0"/>
                </a:rPr>
                <a:t>Analisi SUA – studio 2</a:t>
              </a:r>
              <a:r>
                <a:rPr lang="it-IT" altLang="it-IT" sz="2000" dirty="0">
                  <a:latin typeface="Calibri" panose="020F0502020204030204" pitchFamily="34" charset="0"/>
                </a:rPr>
                <a:t>)</a:t>
              </a:r>
              <a:endParaRPr lang="it-IT" altLang="it-IT" sz="1800" dirty="0">
                <a:latin typeface="Calibri" panose="020F0502020204030204" pitchFamily="34" charset="0"/>
              </a:endParaRPr>
            </a:p>
          </p:txBody>
        </p:sp>
        <p:sp>
          <p:nvSpPr>
            <p:cNvPr id="35" name="Rettangolo con angoli arrotondati 34">
              <a:extLst>
                <a:ext uri="{FF2B5EF4-FFF2-40B4-BE49-F238E27FC236}">
                  <a16:creationId xmlns:a16="http://schemas.microsoft.com/office/drawing/2014/main" id="{FBEE70EB-3E95-E6B0-3173-5A4223360305}"/>
                </a:ext>
              </a:extLst>
            </p:cNvPr>
            <p:cNvSpPr/>
            <p:nvPr/>
          </p:nvSpPr>
          <p:spPr>
            <a:xfrm>
              <a:off x="6057346" y="5097495"/>
              <a:ext cx="2332736" cy="939020"/>
            </a:xfrm>
            <a:prstGeom prst="roundRect">
              <a:avLst/>
            </a:prstGeom>
            <a:ln w="19050"/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it-IT" sz="1800" b="1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Scala (EPP) </a:t>
              </a:r>
            </a:p>
            <a:p>
              <a:pPr algn="ctr"/>
              <a:r>
                <a:rPr lang="it-IT" sz="1800" dirty="0"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(Barbaranelli &amp; Capanna, 2001)</a:t>
              </a:r>
              <a:endParaRPr lang="it-IT" sz="18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033035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9" name="Google Shape;189;p2"/>
          <p:cNvGrpSpPr/>
          <p:nvPr/>
        </p:nvGrpSpPr>
        <p:grpSpPr>
          <a:xfrm>
            <a:off x="0" y="5982624"/>
            <a:ext cx="12572950" cy="907150"/>
            <a:chOff x="0" y="5982624"/>
            <a:chExt cx="12572950" cy="907150"/>
          </a:xfrm>
        </p:grpSpPr>
        <p:grpSp>
          <p:nvGrpSpPr>
            <p:cNvPr id="190" name="Google Shape;190;p2"/>
            <p:cNvGrpSpPr/>
            <p:nvPr/>
          </p:nvGrpSpPr>
          <p:grpSpPr>
            <a:xfrm>
              <a:off x="0" y="5982624"/>
              <a:ext cx="12192000" cy="907150"/>
              <a:chOff x="0" y="2208854"/>
              <a:chExt cx="12192000" cy="4680859"/>
            </a:xfrm>
          </p:grpSpPr>
          <p:pic>
            <p:nvPicPr>
              <p:cNvPr id="191" name="Google Shape;191;p2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0" y="3713243"/>
                <a:ext cx="12191999" cy="317647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92" name="Google Shape;192;p2"/>
              <p:cNvSpPr/>
              <p:nvPr/>
            </p:nvSpPr>
            <p:spPr>
              <a:xfrm>
                <a:off x="2057400" y="2208854"/>
                <a:ext cx="10134600" cy="3712800"/>
              </a:xfrm>
              <a:prstGeom prst="rect">
                <a:avLst/>
              </a:prstGeom>
              <a:solidFill>
                <a:srgbClr val="82243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6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3" name="Google Shape;193;p2"/>
            <p:cNvSpPr txBox="1"/>
            <p:nvPr/>
          </p:nvSpPr>
          <p:spPr>
            <a:xfrm>
              <a:off x="11015650" y="6058825"/>
              <a:ext cx="1557300" cy="4308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it-IT" sz="16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Pagina 5</a:t>
              </a:r>
              <a:endParaRPr sz="16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aphicFrame>
        <p:nvGraphicFramePr>
          <p:cNvPr id="7" name="Grafico 6">
            <a:extLst>
              <a:ext uri="{FF2B5EF4-FFF2-40B4-BE49-F238E27FC236}">
                <a16:creationId xmlns:a16="http://schemas.microsoft.com/office/drawing/2014/main" id="{09267FC2-FC93-C2E1-A8B9-D90352C6935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62318058"/>
              </p:ext>
            </p:extLst>
          </p:nvPr>
        </p:nvGraphicFramePr>
        <p:xfrm>
          <a:off x="513079" y="843021"/>
          <a:ext cx="11165840" cy="52435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9" name="Picture 2" descr="Lo Statuto degli studenti">
            <a:extLst>
              <a:ext uri="{FF2B5EF4-FFF2-40B4-BE49-F238E27FC236}">
                <a16:creationId xmlns:a16="http://schemas.microsoft.com/office/drawing/2014/main" id="{F4FB29BD-9114-218A-42EB-DBDE6FF580B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0212" y="771436"/>
            <a:ext cx="2710509" cy="219551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CasellaDiTesto 9">
            <a:extLst>
              <a:ext uri="{FF2B5EF4-FFF2-40B4-BE49-F238E27FC236}">
                <a16:creationId xmlns:a16="http://schemas.microsoft.com/office/drawing/2014/main" id="{8327B4C5-C743-EE89-E2ED-7FB4ACB85963}"/>
              </a:ext>
            </a:extLst>
          </p:cNvPr>
          <p:cNvSpPr txBox="1"/>
          <p:nvPr/>
        </p:nvSpPr>
        <p:spPr>
          <a:xfrm>
            <a:off x="2366251" y="2043618"/>
            <a:ext cx="1378429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it-IT" sz="5400" b="1" dirty="0">
                <a:ln w="6600">
                  <a:solidFill>
                    <a:srgbClr val="3D9DA7"/>
                  </a:solidFill>
                  <a:prstDash val="solid"/>
                </a:ln>
                <a:solidFill>
                  <a:schemeClr val="bg1"/>
                </a:solidFill>
                <a:effectLst>
                  <a:glow rad="139700">
                    <a:schemeClr val="accent1">
                      <a:satMod val="175000"/>
                      <a:alpha val="40000"/>
                    </a:schemeClr>
                  </a:glow>
                  <a:outerShdw dist="38100" dir="2700000" algn="tl" rotWithShape="0">
                    <a:schemeClr val="accent2"/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358</a:t>
            </a:r>
            <a:endParaRPr lang="it-IT" sz="4400" b="1" dirty="0">
              <a:ln w="6600">
                <a:solidFill>
                  <a:srgbClr val="3D9DA7"/>
                </a:solidFill>
                <a:prstDash val="solid"/>
              </a:ln>
              <a:solidFill>
                <a:schemeClr val="bg1"/>
              </a:solidFill>
              <a:effectLst>
                <a:glow rad="139700">
                  <a:schemeClr val="accent1">
                    <a:satMod val="175000"/>
                    <a:alpha val="40000"/>
                  </a:schemeClr>
                </a:glow>
                <a:outerShdw dist="38100" dir="2700000" algn="tl" rotWithShape="0">
                  <a:schemeClr val="accent2"/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itolo 3">
            <a:extLst>
              <a:ext uri="{FF2B5EF4-FFF2-40B4-BE49-F238E27FC236}">
                <a16:creationId xmlns:a16="http://schemas.microsoft.com/office/drawing/2014/main" id="{ACF0478C-A531-FEED-26C8-75DF0D009E9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9349" y="155836"/>
            <a:ext cx="77724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/>
                <a:ea typeface="MS PGothic" panose="020B0600070205080204" pitchFamily="34" charset="-128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buClrTx/>
            </a:pPr>
            <a:r>
              <a:rPr lang="it-IT" altLang="it-IT" dirty="0">
                <a:latin typeface="Calibri" panose="020F0502020204030204" pitchFamily="34" charset="0"/>
              </a:rPr>
              <a:t>Questionario studentesse e studenti III anno L-19 </a:t>
            </a:r>
          </a:p>
          <a:p>
            <a:pPr>
              <a:buClrTx/>
              <a:buFontTx/>
            </a:pPr>
            <a:endParaRPr lang="it-IT" altLang="it-IT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388426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9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9" name="Google Shape;189;p2"/>
          <p:cNvGrpSpPr/>
          <p:nvPr/>
        </p:nvGrpSpPr>
        <p:grpSpPr>
          <a:xfrm>
            <a:off x="0" y="5975232"/>
            <a:ext cx="12572950" cy="907150"/>
            <a:chOff x="0" y="5982624"/>
            <a:chExt cx="12572950" cy="907150"/>
          </a:xfrm>
        </p:grpSpPr>
        <p:grpSp>
          <p:nvGrpSpPr>
            <p:cNvPr id="190" name="Google Shape;190;p2"/>
            <p:cNvGrpSpPr/>
            <p:nvPr/>
          </p:nvGrpSpPr>
          <p:grpSpPr>
            <a:xfrm>
              <a:off x="0" y="5982624"/>
              <a:ext cx="12192000" cy="907150"/>
              <a:chOff x="0" y="2208854"/>
              <a:chExt cx="12192000" cy="4680859"/>
            </a:xfrm>
          </p:grpSpPr>
          <p:pic>
            <p:nvPicPr>
              <p:cNvPr id="191" name="Google Shape;191;p2"/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0" y="3713243"/>
                <a:ext cx="12191999" cy="317647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92" name="Google Shape;192;p2"/>
              <p:cNvSpPr/>
              <p:nvPr/>
            </p:nvSpPr>
            <p:spPr>
              <a:xfrm>
                <a:off x="2057400" y="2208854"/>
                <a:ext cx="10134600" cy="3712800"/>
              </a:xfrm>
              <a:prstGeom prst="rect">
                <a:avLst/>
              </a:prstGeom>
              <a:solidFill>
                <a:srgbClr val="82243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6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3" name="Google Shape;193;p2"/>
            <p:cNvSpPr txBox="1"/>
            <p:nvPr/>
          </p:nvSpPr>
          <p:spPr>
            <a:xfrm>
              <a:off x="11015650" y="6058825"/>
              <a:ext cx="1557300" cy="4308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it-IT" sz="16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Pagina 6</a:t>
              </a:r>
              <a:endParaRPr sz="16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" name="Titolo 3">
            <a:extLst>
              <a:ext uri="{FF2B5EF4-FFF2-40B4-BE49-F238E27FC236}">
                <a16:creationId xmlns:a16="http://schemas.microsoft.com/office/drawing/2014/main" id="{B7CA4C80-7A11-F430-5B7B-F78BFA0972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33474" y="155836"/>
            <a:ext cx="9882175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/>
                <a:ea typeface="MS PGothic" panose="020B0600070205080204" pitchFamily="34" charset="-128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buClrTx/>
              <a:buFontTx/>
            </a:pPr>
            <a:r>
              <a:rPr lang="it-IT" altLang="it-IT" dirty="0">
                <a:latin typeface="Calibri" panose="020F0502020204030204" pitchFamily="34" charset="0"/>
              </a:rPr>
              <a:t>Questionario per studentesse e studenti III anno L-19 </a:t>
            </a:r>
          </a:p>
        </p:txBody>
      </p:sp>
      <p:sp>
        <p:nvSpPr>
          <p:cNvPr id="3" name="Rettangolo con angoli arrotondati 2">
            <a:extLst>
              <a:ext uri="{FF2B5EF4-FFF2-40B4-BE49-F238E27FC236}">
                <a16:creationId xmlns:a16="http://schemas.microsoft.com/office/drawing/2014/main" id="{29C0349B-B282-894B-0A5D-A6F403CFAD45}"/>
              </a:ext>
            </a:extLst>
          </p:cNvPr>
          <p:cNvSpPr/>
          <p:nvPr/>
        </p:nvSpPr>
        <p:spPr>
          <a:xfrm>
            <a:off x="2774148" y="324933"/>
            <a:ext cx="6600826" cy="821313"/>
          </a:xfrm>
          <a:prstGeom prst="round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it-IT" altLang="it-IT" sz="2100" b="1" dirty="0">
                <a:latin typeface="Calibri" panose="020F0502020204030204" pitchFamily="34" charset="0"/>
              </a:rPr>
              <a:t>Autovalutazione delle conoscenze e competenze - OFF </a:t>
            </a:r>
          </a:p>
        </p:txBody>
      </p:sp>
      <p:sp>
        <p:nvSpPr>
          <p:cNvPr id="6" name="Rettangolo con angoli arrotondati 5">
            <a:extLst>
              <a:ext uri="{FF2B5EF4-FFF2-40B4-BE49-F238E27FC236}">
                <a16:creationId xmlns:a16="http://schemas.microsoft.com/office/drawing/2014/main" id="{021EF16F-1D3F-5FF0-8764-E30D89AC66EF}"/>
              </a:ext>
            </a:extLst>
          </p:cNvPr>
          <p:cNvSpPr/>
          <p:nvPr/>
        </p:nvSpPr>
        <p:spPr>
          <a:xfrm>
            <a:off x="397700" y="1667439"/>
            <a:ext cx="2028825" cy="576262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100" b="1" dirty="0">
                <a:latin typeface="Calibri" panose="020F0502020204030204" pitchFamily="34" charset="0"/>
              </a:rPr>
              <a:t>Educativa</a:t>
            </a:r>
          </a:p>
        </p:txBody>
      </p:sp>
      <p:sp>
        <p:nvSpPr>
          <p:cNvPr id="11" name="Rettangolo con angoli arrotondati 10">
            <a:extLst>
              <a:ext uri="{FF2B5EF4-FFF2-40B4-BE49-F238E27FC236}">
                <a16:creationId xmlns:a16="http://schemas.microsoft.com/office/drawing/2014/main" id="{E6D724D7-BA22-532D-6E41-0029B55812C0}"/>
              </a:ext>
            </a:extLst>
          </p:cNvPr>
          <p:cNvSpPr/>
          <p:nvPr/>
        </p:nvSpPr>
        <p:spPr>
          <a:xfrm>
            <a:off x="4726926" y="1505587"/>
            <a:ext cx="2781299" cy="936666"/>
          </a:xfrm>
          <a:prstGeom prst="roundRect">
            <a:avLst/>
          </a:prstGeom>
          <a:noFill/>
          <a:ln w="2857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100" b="1" dirty="0">
                <a:latin typeface="Calibri" panose="020F0502020204030204" pitchFamily="34" charset="0"/>
              </a:rPr>
              <a:t>Area di conoscenza e competenza esplorate</a:t>
            </a:r>
            <a:br>
              <a:rPr lang="it-IT" sz="2100" b="1" dirty="0">
                <a:latin typeface="Calibri" panose="020F0502020204030204" pitchFamily="34" charset="0"/>
              </a:rPr>
            </a:br>
            <a:r>
              <a:rPr lang="it-IT" sz="2100" b="1" dirty="0">
                <a:latin typeface="Calibri" panose="020F0502020204030204" pitchFamily="34" charset="0"/>
              </a:rPr>
              <a:t>OFF attesi dai </a:t>
            </a:r>
            <a:r>
              <a:rPr lang="it-IT" sz="2100" b="1" dirty="0" err="1">
                <a:latin typeface="Calibri" panose="020F0502020204030204" pitchFamily="34" charset="0"/>
              </a:rPr>
              <a:t>CdS</a:t>
            </a:r>
            <a:r>
              <a:rPr lang="it-IT" sz="2100" b="1" dirty="0">
                <a:latin typeface="Calibri" panose="020F0502020204030204" pitchFamily="34" charset="0"/>
              </a:rPr>
              <a:t> L-19</a:t>
            </a:r>
          </a:p>
        </p:txBody>
      </p:sp>
      <p:sp>
        <p:nvSpPr>
          <p:cNvPr id="13" name="Rettangolo con angoli arrotondati 12">
            <a:extLst>
              <a:ext uri="{FF2B5EF4-FFF2-40B4-BE49-F238E27FC236}">
                <a16:creationId xmlns:a16="http://schemas.microsoft.com/office/drawing/2014/main" id="{C81CE2D7-F657-356D-3ABE-03D67BC05D14}"/>
              </a:ext>
            </a:extLst>
          </p:cNvPr>
          <p:cNvSpPr/>
          <p:nvPr/>
        </p:nvSpPr>
        <p:spPr>
          <a:xfrm>
            <a:off x="2573101" y="1650837"/>
            <a:ext cx="2028825" cy="106204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100" b="1" dirty="0">
                <a:latin typeface="Calibri" panose="020F0502020204030204" pitchFamily="34" charset="0"/>
              </a:rPr>
              <a:t>Organizzativa, metodologica e didattica</a:t>
            </a:r>
          </a:p>
        </p:txBody>
      </p:sp>
      <p:sp>
        <p:nvSpPr>
          <p:cNvPr id="15" name="Rettangolo con angoli arrotondati 14">
            <a:extLst>
              <a:ext uri="{FF2B5EF4-FFF2-40B4-BE49-F238E27FC236}">
                <a16:creationId xmlns:a16="http://schemas.microsoft.com/office/drawing/2014/main" id="{C28E0BB6-28F3-85A5-BA38-4ADB501657E9}"/>
              </a:ext>
            </a:extLst>
          </p:cNvPr>
          <p:cNvSpPr/>
          <p:nvPr/>
        </p:nvSpPr>
        <p:spPr>
          <a:xfrm>
            <a:off x="7633225" y="1663014"/>
            <a:ext cx="2028825" cy="57626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100" b="1" dirty="0">
                <a:latin typeface="Calibri" panose="020F0502020204030204" pitchFamily="34" charset="0"/>
              </a:rPr>
              <a:t>Relazione</a:t>
            </a:r>
          </a:p>
        </p:txBody>
      </p:sp>
      <p:sp>
        <p:nvSpPr>
          <p:cNvPr id="19" name="Rettangolo con angoli arrotondati 18">
            <a:extLst>
              <a:ext uri="{FF2B5EF4-FFF2-40B4-BE49-F238E27FC236}">
                <a16:creationId xmlns:a16="http://schemas.microsoft.com/office/drawing/2014/main" id="{6A39A2A7-955C-627B-9140-E030B32A0923}"/>
              </a:ext>
            </a:extLst>
          </p:cNvPr>
          <p:cNvSpPr/>
          <p:nvPr/>
        </p:nvSpPr>
        <p:spPr>
          <a:xfrm>
            <a:off x="9748795" y="1667439"/>
            <a:ext cx="2028825" cy="576262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100" b="1" dirty="0">
                <a:latin typeface="Calibri" panose="020F0502020204030204" pitchFamily="34" charset="0"/>
              </a:rPr>
              <a:t>Riflessione</a:t>
            </a:r>
          </a:p>
        </p:txBody>
      </p:sp>
      <p:sp>
        <p:nvSpPr>
          <p:cNvPr id="20" name="CasellaDiTesto 19">
            <a:extLst>
              <a:ext uri="{FF2B5EF4-FFF2-40B4-BE49-F238E27FC236}">
                <a16:creationId xmlns:a16="http://schemas.microsoft.com/office/drawing/2014/main" id="{1E883DFB-3999-9AAB-9C6F-90C718E26AA8}"/>
              </a:ext>
            </a:extLst>
          </p:cNvPr>
          <p:cNvSpPr txBox="1"/>
          <p:nvPr/>
        </p:nvSpPr>
        <p:spPr>
          <a:xfrm>
            <a:off x="180975" y="2442253"/>
            <a:ext cx="224555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8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riconoscere e saper applicare i principi psicopedagogici per affrontare le situazioni educative</a:t>
            </a:r>
          </a:p>
        </p:txBody>
      </p:sp>
      <p:sp>
        <p:nvSpPr>
          <p:cNvPr id="21" name="CasellaDiTesto 20">
            <a:extLst>
              <a:ext uri="{FF2B5EF4-FFF2-40B4-BE49-F238E27FC236}">
                <a16:creationId xmlns:a16="http://schemas.microsoft.com/office/drawing/2014/main" id="{68CC686B-A552-79C7-7435-7CFC56B98559}"/>
              </a:ext>
            </a:extLst>
          </p:cNvPr>
          <p:cNvSpPr txBox="1"/>
          <p:nvPr/>
        </p:nvSpPr>
        <p:spPr>
          <a:xfrm>
            <a:off x="2387424" y="2730672"/>
            <a:ext cx="239077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800" i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documentare interventi e risultati di progetti e azioni educative</a:t>
            </a:r>
            <a:endParaRPr lang="it-IT" sz="1800" i="1" dirty="0"/>
          </a:p>
        </p:txBody>
      </p:sp>
      <p:sp>
        <p:nvSpPr>
          <p:cNvPr id="23" name="CasellaDiTesto 22">
            <a:extLst>
              <a:ext uri="{FF2B5EF4-FFF2-40B4-BE49-F238E27FC236}">
                <a16:creationId xmlns:a16="http://schemas.microsoft.com/office/drawing/2014/main" id="{5EF473FF-3D8A-ABA5-9661-C7FC0B3FDA6B}"/>
              </a:ext>
            </a:extLst>
          </p:cNvPr>
          <p:cNvSpPr txBox="1"/>
          <p:nvPr/>
        </p:nvSpPr>
        <p:spPr>
          <a:xfrm>
            <a:off x="7472475" y="2390333"/>
            <a:ext cx="235032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ctr">
              <a:defRPr sz="1800" i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it-IT" dirty="0"/>
              <a:t>leggere e gestire le dinamiche affettive e relazionali degli utenti e della loro rete socio-affettiva</a:t>
            </a:r>
          </a:p>
          <a:p>
            <a:endParaRPr lang="it-IT" dirty="0"/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A57574C6-AB33-BCB4-3646-A0E807DC588C}"/>
              </a:ext>
            </a:extLst>
          </p:cNvPr>
          <p:cNvSpPr txBox="1"/>
          <p:nvPr/>
        </p:nvSpPr>
        <p:spPr>
          <a:xfrm>
            <a:off x="9672624" y="2392492"/>
            <a:ext cx="2245551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algn="ctr">
              <a:defRPr sz="1800" i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defRPr>
            </a:lvl1pPr>
          </a:lstStyle>
          <a:p>
            <a:r>
              <a:rPr lang="it-IT" dirty="0"/>
              <a:t>compiere un’analisi riflessiva e di autovalutazione della pratica educativa</a:t>
            </a:r>
          </a:p>
        </p:txBody>
      </p:sp>
      <p:sp>
        <p:nvSpPr>
          <p:cNvPr id="25" name="CasellaDiTesto 24">
            <a:extLst>
              <a:ext uri="{FF2B5EF4-FFF2-40B4-BE49-F238E27FC236}">
                <a16:creationId xmlns:a16="http://schemas.microsoft.com/office/drawing/2014/main" id="{7FFD7F67-955C-95E5-B0E5-F4042AED2184}"/>
              </a:ext>
            </a:extLst>
          </p:cNvPr>
          <p:cNvSpPr txBox="1"/>
          <p:nvPr/>
        </p:nvSpPr>
        <p:spPr>
          <a:xfrm>
            <a:off x="1379918" y="1006777"/>
            <a:ext cx="9432162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100" i="1" dirty="0">
                <a:solidFill>
                  <a:schemeClr val="dk1"/>
                </a:solidFill>
                <a:latin typeface="Calibri" panose="020F0502020204030204" pitchFamily="34" charset="0"/>
                <a:ea typeface="+mn-ea"/>
                <a:cs typeface="+mn-cs"/>
              </a:rPr>
              <a:t>A questo punto del suo percorso formativo, quanto ritiene di essere competente nel…</a:t>
            </a:r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4EB75E4B-B050-DEA7-3F4F-EE2DA4595F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8093647"/>
              </p:ext>
            </p:extLst>
          </p:nvPr>
        </p:nvGraphicFramePr>
        <p:xfrm>
          <a:off x="1381161" y="3987802"/>
          <a:ext cx="9782176" cy="1828800"/>
        </p:xfrm>
        <a:graphic>
          <a:graphicData uri="http://schemas.openxmlformats.org/drawingml/2006/table">
            <a:tbl>
              <a:tblPr firstRow="1" firstCol="1" bandRow="1"/>
              <a:tblGrid>
                <a:gridCol w="3764810">
                  <a:extLst>
                    <a:ext uri="{9D8B030D-6E8A-4147-A177-3AD203B41FA5}">
                      <a16:colId xmlns:a16="http://schemas.microsoft.com/office/drawing/2014/main" val="25747345"/>
                    </a:ext>
                  </a:extLst>
                </a:gridCol>
                <a:gridCol w="1245747">
                  <a:extLst>
                    <a:ext uri="{9D8B030D-6E8A-4147-A177-3AD203B41FA5}">
                      <a16:colId xmlns:a16="http://schemas.microsoft.com/office/drawing/2014/main" val="3780153024"/>
                    </a:ext>
                  </a:extLst>
                </a:gridCol>
                <a:gridCol w="1393807">
                  <a:extLst>
                    <a:ext uri="{9D8B030D-6E8A-4147-A177-3AD203B41FA5}">
                      <a16:colId xmlns:a16="http://schemas.microsoft.com/office/drawing/2014/main" val="1033914464"/>
                    </a:ext>
                  </a:extLst>
                </a:gridCol>
                <a:gridCol w="1688906">
                  <a:extLst>
                    <a:ext uri="{9D8B030D-6E8A-4147-A177-3AD203B41FA5}">
                      <a16:colId xmlns:a16="http://schemas.microsoft.com/office/drawing/2014/main" val="455925512"/>
                    </a:ext>
                  </a:extLst>
                </a:gridCol>
                <a:gridCol w="1688906">
                  <a:extLst>
                    <a:ext uri="{9D8B030D-6E8A-4147-A177-3AD203B41FA5}">
                      <a16:colId xmlns:a16="http://schemas.microsoft.com/office/drawing/2014/main" val="127167457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20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Fattore</a:t>
                      </a:r>
                      <a:endParaRPr lang="it-IT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20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Media</a:t>
                      </a:r>
                      <a:endParaRPr lang="it-IT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20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DS</a:t>
                      </a:r>
                      <a:endParaRPr lang="it-IT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2000" b="1" i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α di </a:t>
                      </a:r>
                      <a:r>
                        <a:rPr lang="it-IT" sz="2000" b="1" i="1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Cronbach</a:t>
                      </a:r>
                      <a:endParaRPr lang="it-IT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2000" b="1" i="1" u="none" strike="noStrike" cap="non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Min-Max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526026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it-IT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Principi psico-pedagogici e metodi per la gestione della pratica educativa</a:t>
                      </a:r>
                      <a:endParaRPr lang="it-IT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3.24</a:t>
                      </a:r>
                      <a:endParaRPr lang="it-IT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0.69</a:t>
                      </a:r>
                      <a:endParaRPr lang="it-IT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0.91</a:t>
                      </a:r>
                      <a:endParaRPr lang="it-IT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buNone/>
                      </a:pPr>
                      <a:endParaRPr lang="it-IT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buNone/>
                      </a:pPr>
                      <a:endParaRPr lang="it-IT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R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it-IT" sz="2000" b="0" i="0" u="none" strike="noStrike" cap="non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  <a:sym typeface="Arial"/>
                        </a:rPr>
                        <a:t>1-5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539729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buNone/>
                      </a:pPr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Autonomia riflessiva e gestione delle relazioni</a:t>
                      </a:r>
                      <a:endParaRPr lang="it-IT" sz="2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3.47</a:t>
                      </a:r>
                      <a:endParaRPr lang="it-IT" sz="2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200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0.69</a:t>
                      </a:r>
                      <a:endParaRPr lang="it-IT" sz="200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it-IT" sz="20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0.92</a:t>
                      </a:r>
                      <a:endParaRPr lang="it-IT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algn="ctr">
                        <a:buNone/>
                      </a:pPr>
                      <a:endParaRPr lang="it-IT" sz="20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78798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778110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3" grpId="0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3">
          <a:extLst>
            <a:ext uri="{FF2B5EF4-FFF2-40B4-BE49-F238E27FC236}">
              <a16:creationId xmlns:a16="http://schemas.microsoft.com/office/drawing/2014/main" id="{3184664B-F6CD-191A-5360-05C7BC5664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9" name="Google Shape;189;p2">
            <a:extLst>
              <a:ext uri="{FF2B5EF4-FFF2-40B4-BE49-F238E27FC236}">
                <a16:creationId xmlns:a16="http://schemas.microsoft.com/office/drawing/2014/main" id="{A5BCAB9F-4AAF-DD68-4E57-775C76041AB9}"/>
              </a:ext>
            </a:extLst>
          </p:cNvPr>
          <p:cNvGrpSpPr/>
          <p:nvPr/>
        </p:nvGrpSpPr>
        <p:grpSpPr>
          <a:xfrm>
            <a:off x="0" y="5982624"/>
            <a:ext cx="12572950" cy="907150"/>
            <a:chOff x="0" y="5982624"/>
            <a:chExt cx="12572950" cy="907150"/>
          </a:xfrm>
        </p:grpSpPr>
        <p:grpSp>
          <p:nvGrpSpPr>
            <p:cNvPr id="190" name="Google Shape;190;p2">
              <a:extLst>
                <a:ext uri="{FF2B5EF4-FFF2-40B4-BE49-F238E27FC236}">
                  <a16:creationId xmlns:a16="http://schemas.microsoft.com/office/drawing/2014/main" id="{19EEB6A3-C148-7618-1FF3-7547EE92CD55}"/>
                </a:ext>
              </a:extLst>
            </p:cNvPr>
            <p:cNvGrpSpPr/>
            <p:nvPr/>
          </p:nvGrpSpPr>
          <p:grpSpPr>
            <a:xfrm>
              <a:off x="0" y="5982624"/>
              <a:ext cx="12192000" cy="907150"/>
              <a:chOff x="0" y="2208854"/>
              <a:chExt cx="12192000" cy="4680859"/>
            </a:xfrm>
          </p:grpSpPr>
          <p:pic>
            <p:nvPicPr>
              <p:cNvPr id="191" name="Google Shape;191;p2">
                <a:extLst>
                  <a:ext uri="{FF2B5EF4-FFF2-40B4-BE49-F238E27FC236}">
                    <a16:creationId xmlns:a16="http://schemas.microsoft.com/office/drawing/2014/main" id="{B0A3CB8A-026F-BCA4-357C-3245F508B39E}"/>
                  </a:ext>
                </a:extLst>
              </p:cNvPr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0" y="3713243"/>
                <a:ext cx="12191999" cy="317647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92" name="Google Shape;192;p2">
                <a:extLst>
                  <a:ext uri="{FF2B5EF4-FFF2-40B4-BE49-F238E27FC236}">
                    <a16:creationId xmlns:a16="http://schemas.microsoft.com/office/drawing/2014/main" id="{BE011C2F-B38E-9E2F-9C18-0D1A258D1583}"/>
                  </a:ext>
                </a:extLst>
              </p:cNvPr>
              <p:cNvSpPr/>
              <p:nvPr/>
            </p:nvSpPr>
            <p:spPr>
              <a:xfrm>
                <a:off x="2057400" y="2208854"/>
                <a:ext cx="10134600" cy="3712800"/>
              </a:xfrm>
              <a:prstGeom prst="rect">
                <a:avLst/>
              </a:prstGeom>
              <a:solidFill>
                <a:srgbClr val="82243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6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3" name="Google Shape;193;p2">
              <a:extLst>
                <a:ext uri="{FF2B5EF4-FFF2-40B4-BE49-F238E27FC236}">
                  <a16:creationId xmlns:a16="http://schemas.microsoft.com/office/drawing/2014/main" id="{6A9EFD4B-B242-0819-C093-76DF9121EB5D}"/>
                </a:ext>
              </a:extLst>
            </p:cNvPr>
            <p:cNvSpPr txBox="1"/>
            <p:nvPr/>
          </p:nvSpPr>
          <p:spPr>
            <a:xfrm>
              <a:off x="11015650" y="6058825"/>
              <a:ext cx="1557300" cy="4308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it-IT" sz="16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Pagina 7</a:t>
              </a:r>
              <a:endParaRPr sz="16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" name="Titolo 3">
            <a:extLst>
              <a:ext uri="{FF2B5EF4-FFF2-40B4-BE49-F238E27FC236}">
                <a16:creationId xmlns:a16="http://schemas.microsoft.com/office/drawing/2014/main" id="{317E1E32-4E7F-2590-C860-93B9123AC0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9349" y="155836"/>
            <a:ext cx="77724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/>
                <a:ea typeface="MS PGothic" panose="020B0600070205080204" pitchFamily="34" charset="-128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buClrTx/>
            </a:pPr>
            <a:r>
              <a:rPr lang="it-IT" altLang="it-IT" dirty="0">
                <a:latin typeface="Calibri" panose="020F0502020204030204" pitchFamily="34" charset="0"/>
              </a:rPr>
              <a:t>Questionario studentesse e studenti III anno L-19 </a:t>
            </a:r>
          </a:p>
          <a:p>
            <a:pPr>
              <a:buClrTx/>
              <a:buFontTx/>
            </a:pPr>
            <a:endParaRPr lang="it-IT" altLang="it-IT" dirty="0">
              <a:latin typeface="Calibri" panose="020F0502020204030204" pitchFamily="34" charset="0"/>
            </a:endParaRPr>
          </a:p>
        </p:txBody>
      </p:sp>
      <p:sp>
        <p:nvSpPr>
          <p:cNvPr id="2" name="Rettangolo con angoli arrotondati 1">
            <a:extLst>
              <a:ext uri="{FF2B5EF4-FFF2-40B4-BE49-F238E27FC236}">
                <a16:creationId xmlns:a16="http://schemas.microsoft.com/office/drawing/2014/main" id="{EAE339C6-B0A8-12B7-2ACC-55CCBF394B7E}"/>
              </a:ext>
            </a:extLst>
          </p:cNvPr>
          <p:cNvSpPr/>
          <p:nvPr/>
        </p:nvSpPr>
        <p:spPr>
          <a:xfrm>
            <a:off x="457200" y="895350"/>
            <a:ext cx="10258425" cy="719540"/>
          </a:xfrm>
          <a:prstGeom prst="roundRect">
            <a:avLst/>
          </a:prstGeom>
          <a:gradFill rotWithShape="0">
            <a:gsLst>
              <a:gs pos="0">
                <a:srgbClr val="A5A5A5">
                  <a:hueOff val="2710599"/>
                  <a:satOff val="100000"/>
                  <a:lumOff val="-14706"/>
                  <a:alphaOff val="0"/>
                  <a:tint val="50000"/>
                  <a:satMod val="300000"/>
                </a:srgbClr>
              </a:gs>
              <a:gs pos="35000">
                <a:srgbClr val="A5A5A5">
                  <a:hueOff val="2710599"/>
                  <a:satOff val="100000"/>
                  <a:lumOff val="-14706"/>
                  <a:alphaOff val="0"/>
                  <a:tint val="37000"/>
                  <a:satMod val="300000"/>
                </a:srgbClr>
              </a:gs>
              <a:gs pos="100000">
                <a:srgbClr val="A5A5A5">
                  <a:hueOff val="2710599"/>
                  <a:satOff val="100000"/>
                  <a:lumOff val="-14706"/>
                  <a:alphaOff val="0"/>
                  <a:tint val="15000"/>
                  <a:satMod val="350000"/>
                </a:srgbClr>
              </a:gs>
            </a:gsLst>
            <a:lin ang="16200000" scaled="1"/>
          </a:gra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  <a:scene3d>
            <a:camera prst="orthographicFront"/>
            <a:lightRig rig="flat" dir="t"/>
          </a:scene3d>
          <a:sp3d prstMaterial="dkEdge">
            <a:bevelT w="8200" h="38100"/>
          </a:sp3d>
        </p:spPr>
        <p:txBody>
          <a:bodyPr spcFirstLastPara="0" vert="horz" wrap="square" lIns="543743" tIns="50800" rIns="50800" bIns="50800" numCol="1" spcCol="1270" anchor="ctr" anchorCtr="0">
            <a:noAutofit/>
          </a:bodyPr>
          <a:lstStyle/>
          <a:p>
            <a:pPr lvl="0" algn="just">
              <a:buClrTx/>
              <a:buSzTx/>
            </a:pPr>
            <a:r>
              <a:rPr kumimoji="0" lang="it-IT" sz="2000" i="0" u="none" strike="noStrike" cap="none" normalizeH="0" baseline="0" dirty="0">
                <a:ln/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Quali </a:t>
            </a:r>
            <a:r>
              <a:rPr kumimoji="0" lang="it-IT" sz="2000" b="1" i="0" u="none" strike="noStrike" cap="none" normalizeH="0" baseline="0" dirty="0">
                <a:ln/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aspetti dei percorsi di formazione iniziale incoraggiano e supportano </a:t>
            </a:r>
            <a:r>
              <a:rPr kumimoji="0" lang="it-IT" sz="2000" i="0" u="none" strike="noStrike" cap="none" normalizeH="0" baseline="0" dirty="0">
                <a:ln/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 sviluppo delle </a:t>
            </a:r>
            <a:r>
              <a:rPr kumimoji="0" lang="it-IT" sz="2000" b="1" i="0" u="none" strike="noStrike" cap="none" normalizeH="0" baseline="0" dirty="0">
                <a:ln/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competenze e di consapevolezza professionale </a:t>
            </a:r>
            <a:r>
              <a:rPr kumimoji="0" lang="it-IT" sz="2000" i="0" u="none" strike="noStrike" cap="none" normalizeH="0" baseline="0" dirty="0">
                <a:ln/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 educatrici e educatori in formazione?</a:t>
            </a:r>
            <a:endParaRPr lang="it-IT" sz="2000" dirty="0"/>
          </a:p>
        </p:txBody>
      </p:sp>
      <p:sp>
        <p:nvSpPr>
          <p:cNvPr id="3" name="Ovale 2">
            <a:extLst>
              <a:ext uri="{FF2B5EF4-FFF2-40B4-BE49-F238E27FC236}">
                <a16:creationId xmlns:a16="http://schemas.microsoft.com/office/drawing/2014/main" id="{0406E8E5-EB17-47CB-A56C-D42CB9E4BD9B}"/>
              </a:ext>
            </a:extLst>
          </p:cNvPr>
          <p:cNvSpPr/>
          <p:nvPr/>
        </p:nvSpPr>
        <p:spPr>
          <a:xfrm>
            <a:off x="124787" y="826976"/>
            <a:ext cx="856288" cy="856288"/>
          </a:xfrm>
          <a:prstGeom prst="ellipse">
            <a:avLst/>
          </a:prstGeom>
        </p:spPr>
        <p:style>
          <a:lnRef idx="1">
            <a:schemeClr val="accent3">
              <a:hueOff val="2710599"/>
              <a:satOff val="100000"/>
              <a:lumOff val="-14706"/>
              <a:alphaOff val="0"/>
            </a:schemeClr>
          </a:lnRef>
          <a:fillRef idx="2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anchor="ctr"/>
          <a:lstStyle/>
          <a:p>
            <a:pPr algn="ctr"/>
            <a:r>
              <a:rPr lang="it-IT" sz="2000" b="1" dirty="0">
                <a:solidFill>
                  <a:srgbClr val="822433"/>
                </a:solidFill>
                <a:latin typeface="Georgia Pro" panose="02040502050405020303" pitchFamily="18" charset="0"/>
                <a:cs typeface="Aharoni" panose="02010803020104030203" pitchFamily="2" charset="-79"/>
              </a:rPr>
              <a:t>2 </a:t>
            </a:r>
            <a:br>
              <a:rPr lang="it-IT" sz="2000" b="1" dirty="0">
                <a:solidFill>
                  <a:srgbClr val="822433"/>
                </a:solidFill>
                <a:latin typeface="Georgia Pro" panose="02040502050405020303" pitchFamily="18" charset="0"/>
                <a:cs typeface="Aharoni" panose="02010803020104030203" pitchFamily="2" charset="-79"/>
              </a:rPr>
            </a:br>
            <a:r>
              <a:rPr lang="it-IT" sz="2000" b="1" dirty="0">
                <a:solidFill>
                  <a:srgbClr val="822433"/>
                </a:solidFill>
                <a:latin typeface="Georgia Pro" panose="02040502050405020303" pitchFamily="18" charset="0"/>
                <a:cs typeface="Aharoni" panose="02010803020104030203" pitchFamily="2" charset="-79"/>
              </a:rPr>
              <a:t>3</a:t>
            </a:r>
          </a:p>
        </p:txBody>
      </p:sp>
      <p:sp>
        <p:nvSpPr>
          <p:cNvPr id="5" name="Rettangolo con angoli arrotondati 4">
            <a:extLst>
              <a:ext uri="{FF2B5EF4-FFF2-40B4-BE49-F238E27FC236}">
                <a16:creationId xmlns:a16="http://schemas.microsoft.com/office/drawing/2014/main" id="{97579C54-CF93-81C3-428F-885BF8C2B828}"/>
              </a:ext>
            </a:extLst>
          </p:cNvPr>
          <p:cNvSpPr/>
          <p:nvPr/>
        </p:nvSpPr>
        <p:spPr>
          <a:xfrm>
            <a:off x="552932" y="1906440"/>
            <a:ext cx="4885844" cy="856288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Esperienze pratiche e laboratoriali formative 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per la futura professione che </a:t>
            </a:r>
            <a:r>
              <a:rPr lang="it-IT" sz="18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hanno supportato lo sviluppo di competenze professionali</a:t>
            </a:r>
            <a:endParaRPr lang="it-IT" sz="1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CC63BC4-6D9C-6FF7-BA2B-82BCD1A2C7D1}"/>
              </a:ext>
            </a:extLst>
          </p:cNvPr>
          <p:cNvSpPr txBox="1"/>
          <p:nvPr/>
        </p:nvSpPr>
        <p:spPr>
          <a:xfrm>
            <a:off x="5586412" y="2038802"/>
            <a:ext cx="10287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3200" b="1" dirty="0">
                <a:ln>
                  <a:solidFill>
                    <a:schemeClr val="accent6">
                      <a:lumMod val="75000"/>
                    </a:schemeClr>
                  </a:solidFill>
                </a:ln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76%</a:t>
            </a:r>
            <a:endParaRPr lang="it-IT" sz="1800" dirty="0">
              <a:ln>
                <a:solidFill>
                  <a:schemeClr val="accent6">
                    <a:lumMod val="75000"/>
                  </a:schemeClr>
                </a:solidFill>
              </a:ln>
              <a:solidFill>
                <a:srgbClr val="00B050"/>
              </a:solidFill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261EF9F5-59AB-590F-7558-C62357F4CA41}"/>
              </a:ext>
            </a:extLst>
          </p:cNvPr>
          <p:cNvSpPr txBox="1"/>
          <p:nvPr/>
        </p:nvSpPr>
        <p:spPr>
          <a:xfrm>
            <a:off x="593398" y="2941515"/>
            <a:ext cx="484537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just">
              <a:defRPr sz="1800" i="1">
                <a:effectLst/>
                <a:latin typeface="Candara" panose="020E0502030303020204" pitchFamily="34" charset="0"/>
              </a:defRPr>
            </a:lvl1pPr>
          </a:lstStyle>
          <a:p>
            <a:r>
              <a:rPr lang="it-IT" dirty="0"/>
              <a:t>N200 "</a:t>
            </a:r>
            <a:r>
              <a:rPr lang="it-IT" b="1" dirty="0"/>
              <a:t>I lavori di gruppo stimolano naturalmente la relazione e la collaborazione tra studenti</a:t>
            </a:r>
            <a:r>
              <a:rPr lang="it-IT" dirty="0"/>
              <a:t>; i progetti elaborati e gli spunti di riflessione proposti mi hanno dato la possibilità di </a:t>
            </a:r>
            <a:r>
              <a:rPr lang="it-IT" b="1" dirty="0"/>
              <a:t>riflettere concretamente sulle dinamiche che caratterizzano la professione dell'educatore </a:t>
            </a:r>
            <a:r>
              <a:rPr lang="it-IT" dirty="0"/>
              <a:t>in tutte le sue sfumature, e soprattutto hanno </a:t>
            </a:r>
            <a:r>
              <a:rPr lang="it-IT" b="1" dirty="0"/>
              <a:t>sviluppato la mia competenza relazionale </a:t>
            </a:r>
            <a:r>
              <a:rPr lang="it-IT" dirty="0"/>
              <a:t>e il senso di responsabilità verso l'altro come futura educatrice </a:t>
            </a:r>
            <a:r>
              <a:rPr lang="it-IT" b="1" dirty="0"/>
              <a:t>nella relazione di cura</a:t>
            </a:r>
            <a:r>
              <a:rPr lang="it-IT" dirty="0"/>
              <a:t>."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6AAFB1E8-5CA9-1E24-61E1-FB3D831DBD59}"/>
              </a:ext>
            </a:extLst>
          </p:cNvPr>
          <p:cNvSpPr txBox="1"/>
          <p:nvPr/>
        </p:nvSpPr>
        <p:spPr>
          <a:xfrm>
            <a:off x="6305549" y="4485634"/>
            <a:ext cx="579053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defPPr>
            <a:lvl1pPr algn="just">
              <a:defRPr sz="1800" i="1">
                <a:effectLst/>
                <a:latin typeface="Candara" panose="020E0502030303020204" pitchFamily="34" charset="0"/>
              </a:defRPr>
            </a:lvl1pPr>
          </a:lstStyle>
          <a:p>
            <a:r>
              <a:rPr lang="it-IT" dirty="0"/>
              <a:t>N258 "</a:t>
            </a:r>
            <a:r>
              <a:rPr lang="it-IT" b="1" dirty="0"/>
              <a:t>Lavorare in gruppo non è sempre semplice, però ci prepara ad affrontare un contesto lavorativo</a:t>
            </a:r>
            <a:r>
              <a:rPr lang="it-IT" dirty="0"/>
              <a:t>, come ad esempio il nido, in cui si </a:t>
            </a:r>
            <a:r>
              <a:rPr lang="it-IT" b="1" dirty="0"/>
              <a:t>coopera sia nell'organizzazione, sia nella proposta delle attività, sia nella risoluzione di un problema </a:t>
            </a:r>
            <a:r>
              <a:rPr lang="it-IT" dirty="0"/>
              <a:t>all'interno del gruppo stesso di lavoro."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284FE109-5DC6-FDEC-9A62-83BF8F224576}"/>
              </a:ext>
            </a:extLst>
          </p:cNvPr>
          <p:cNvSpPr txBox="1"/>
          <p:nvPr/>
        </p:nvSpPr>
        <p:spPr>
          <a:xfrm>
            <a:off x="6753224" y="2072429"/>
            <a:ext cx="484537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algn="just">
              <a:defRPr sz="1800" i="1">
                <a:effectLst/>
                <a:latin typeface="Candara" panose="020E0502030303020204" pitchFamily="34" charset="0"/>
              </a:defRPr>
            </a:lvl1pPr>
          </a:lstStyle>
          <a:p>
            <a:r>
              <a:rPr lang="it-IT" dirty="0"/>
              <a:t>N286 "Osservando più contesi possibili </a:t>
            </a:r>
            <a:r>
              <a:rPr lang="it-IT" b="1" dirty="0"/>
              <a:t>si riesce a ottenere un proprio pensiero sull'agire educativo</a:t>
            </a:r>
            <a:r>
              <a:rPr lang="it-IT" dirty="0"/>
              <a:t>, sul modo di costruire il setting e il modo di </a:t>
            </a:r>
            <a:r>
              <a:rPr lang="it-IT" b="1" dirty="0"/>
              <a:t>approcciare con l'educando, la famiglia e rapportarsi con colleghi</a:t>
            </a:r>
            <a:r>
              <a:rPr lang="it-IT" dirty="0"/>
              <a:t>."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67903935-FC55-23AD-9C31-381E85691BB2}"/>
              </a:ext>
            </a:extLst>
          </p:cNvPr>
          <p:cNvSpPr txBox="1"/>
          <p:nvPr/>
        </p:nvSpPr>
        <p:spPr>
          <a:xfrm>
            <a:off x="5720007" y="3737367"/>
            <a:ext cx="39019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800" i="1" dirty="0">
                <a:latin typeface="Candara" panose="020E0502030303020204" pitchFamily="34" charset="0"/>
              </a:rPr>
              <a:t>N244 "</a:t>
            </a:r>
            <a:r>
              <a:rPr lang="it-IT" sz="1800" b="1" i="1" dirty="0">
                <a:latin typeface="Candara" panose="020E0502030303020204" pitchFamily="34" charset="0"/>
              </a:rPr>
              <a:t>Vedere la pratica ha finalmente dato un senso al percorso.</a:t>
            </a:r>
            <a:r>
              <a:rPr lang="it-IT" sz="1800" i="1" dirty="0">
                <a:latin typeface="Candara" panose="020E0502030303020204" pitchFamily="34" charset="0"/>
              </a:rPr>
              <a:t>"</a:t>
            </a:r>
          </a:p>
          <a:p>
            <a:endParaRPr lang="it-IT" sz="1800" dirty="0"/>
          </a:p>
        </p:txBody>
      </p:sp>
    </p:spTree>
    <p:extLst>
      <p:ext uri="{BB962C8B-B14F-4D97-AF65-F5344CB8AC3E}">
        <p14:creationId xmlns:p14="http://schemas.microsoft.com/office/powerpoint/2010/main" val="358405463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73">
          <a:extLst>
            <a:ext uri="{FF2B5EF4-FFF2-40B4-BE49-F238E27FC236}">
              <a16:creationId xmlns:a16="http://schemas.microsoft.com/office/drawing/2014/main" id="{076D8E12-6A17-736C-04F4-7535A0B456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9" name="Google Shape;189;p2">
            <a:extLst>
              <a:ext uri="{FF2B5EF4-FFF2-40B4-BE49-F238E27FC236}">
                <a16:creationId xmlns:a16="http://schemas.microsoft.com/office/drawing/2014/main" id="{4904FFA1-AFDC-CA80-9ADD-137868917649}"/>
              </a:ext>
            </a:extLst>
          </p:cNvPr>
          <p:cNvGrpSpPr/>
          <p:nvPr/>
        </p:nvGrpSpPr>
        <p:grpSpPr>
          <a:xfrm>
            <a:off x="0" y="5982624"/>
            <a:ext cx="12572950" cy="907150"/>
            <a:chOff x="0" y="5982624"/>
            <a:chExt cx="12572950" cy="907150"/>
          </a:xfrm>
        </p:grpSpPr>
        <p:grpSp>
          <p:nvGrpSpPr>
            <p:cNvPr id="190" name="Google Shape;190;p2">
              <a:extLst>
                <a:ext uri="{FF2B5EF4-FFF2-40B4-BE49-F238E27FC236}">
                  <a16:creationId xmlns:a16="http://schemas.microsoft.com/office/drawing/2014/main" id="{079B61A8-8D1D-B3DE-B9CA-6973B230A2C8}"/>
                </a:ext>
              </a:extLst>
            </p:cNvPr>
            <p:cNvGrpSpPr/>
            <p:nvPr/>
          </p:nvGrpSpPr>
          <p:grpSpPr>
            <a:xfrm>
              <a:off x="0" y="5982624"/>
              <a:ext cx="12192000" cy="907150"/>
              <a:chOff x="0" y="2208854"/>
              <a:chExt cx="12192000" cy="4680859"/>
            </a:xfrm>
          </p:grpSpPr>
          <p:pic>
            <p:nvPicPr>
              <p:cNvPr id="191" name="Google Shape;191;p2">
                <a:extLst>
                  <a:ext uri="{FF2B5EF4-FFF2-40B4-BE49-F238E27FC236}">
                    <a16:creationId xmlns:a16="http://schemas.microsoft.com/office/drawing/2014/main" id="{346B12C2-0A4E-670A-D060-C94A0E218E95}"/>
                  </a:ext>
                </a:extLst>
              </p:cNvPr>
              <p:cNvPicPr preferRelativeResize="0"/>
              <p:nvPr/>
            </p:nvPicPr>
            <p:blipFill rotWithShape="1">
              <a:blip r:embed="rId3">
                <a:alphaModFix/>
              </a:blip>
              <a:srcRect/>
              <a:stretch/>
            </p:blipFill>
            <p:spPr>
              <a:xfrm>
                <a:off x="0" y="3713243"/>
                <a:ext cx="12191999" cy="3176470"/>
              </a:xfrm>
              <a:prstGeom prst="rect">
                <a:avLst/>
              </a:prstGeom>
              <a:noFill/>
              <a:ln>
                <a:noFill/>
              </a:ln>
            </p:spPr>
          </p:pic>
          <p:sp>
            <p:nvSpPr>
              <p:cNvPr id="192" name="Google Shape;192;p2">
                <a:extLst>
                  <a:ext uri="{FF2B5EF4-FFF2-40B4-BE49-F238E27FC236}">
                    <a16:creationId xmlns:a16="http://schemas.microsoft.com/office/drawing/2014/main" id="{76DC7E24-6480-3467-C598-B3C71885427F}"/>
                  </a:ext>
                </a:extLst>
              </p:cNvPr>
              <p:cNvSpPr/>
              <p:nvPr/>
            </p:nvSpPr>
            <p:spPr>
              <a:xfrm>
                <a:off x="2057400" y="2208854"/>
                <a:ext cx="10134600" cy="3712800"/>
              </a:xfrm>
              <a:prstGeom prst="rect">
                <a:avLst/>
              </a:prstGeom>
              <a:solidFill>
                <a:srgbClr val="822433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800"/>
                  <a:buFont typeface="Arial"/>
                  <a:buNone/>
                </a:pPr>
                <a:endParaRPr sz="1600" b="0" i="0" u="none" strike="noStrike" cap="none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193" name="Google Shape;193;p2">
              <a:extLst>
                <a:ext uri="{FF2B5EF4-FFF2-40B4-BE49-F238E27FC236}">
                  <a16:creationId xmlns:a16="http://schemas.microsoft.com/office/drawing/2014/main" id="{130E7C87-5D18-1E3D-D954-B0891FEACECB}"/>
                </a:ext>
              </a:extLst>
            </p:cNvPr>
            <p:cNvSpPr txBox="1"/>
            <p:nvPr/>
          </p:nvSpPr>
          <p:spPr>
            <a:xfrm>
              <a:off x="11015650" y="6058825"/>
              <a:ext cx="1557300" cy="430857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91425" tIns="91425" rIns="91425" bIns="91425" anchor="t" anchorCtr="0">
              <a:sp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600"/>
                <a:buFont typeface="Arial"/>
                <a:buNone/>
              </a:pPr>
              <a:r>
                <a:rPr lang="it-IT" sz="1600" b="0" i="0" u="none" strike="noStrike" cap="none" dirty="0">
                  <a:solidFill>
                    <a:srgbClr val="FFFFFF"/>
                  </a:solidFill>
                  <a:latin typeface="Calibri"/>
                  <a:ea typeface="Calibri"/>
                  <a:cs typeface="Calibri"/>
                  <a:sym typeface="Calibri"/>
                </a:rPr>
                <a:t>Pagina 8</a:t>
              </a:r>
              <a:endParaRPr sz="1600" b="0" i="0" u="none" strike="noStrike" cap="none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1" name="Titolo 3">
            <a:extLst>
              <a:ext uri="{FF2B5EF4-FFF2-40B4-BE49-F238E27FC236}">
                <a16:creationId xmlns:a16="http://schemas.microsoft.com/office/drawing/2014/main" id="{F73AC884-6E31-8F16-0628-5EF58B0536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19349" y="155836"/>
            <a:ext cx="7772400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/>
                <a:ea typeface="MS PGothic" panose="020B0600070205080204" pitchFamily="34" charset="-128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Calibri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822433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>
              <a:buClrTx/>
              <a:buFontTx/>
            </a:pPr>
            <a:r>
              <a:rPr lang="it-IT" altLang="it-IT" dirty="0">
                <a:latin typeface="Calibri" panose="020F0502020204030204" pitchFamily="34" charset="0"/>
              </a:rPr>
              <a:t>Riflessioni conclusive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64DB7FC6-DC59-0276-87E8-97A5F6679372}"/>
              </a:ext>
            </a:extLst>
          </p:cNvPr>
          <p:cNvSpPr txBox="1"/>
          <p:nvPr/>
        </p:nvSpPr>
        <p:spPr>
          <a:xfrm>
            <a:off x="704849" y="1023648"/>
            <a:ext cx="829627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sz="2100" b="1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Educare, oggi, assume un significato forte ed essenziale</a:t>
            </a:r>
            <a:r>
              <a:rPr lang="it-IT" sz="21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poiché attraverso il lavoro educativo e sociale si concretizza una risposta indirizzata a sciogliere i nodi delle questioni educative e formative. </a:t>
            </a:r>
            <a:r>
              <a:rPr lang="it-IT" sz="2100" b="1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Educatrici e educatori professionali socio-pedagogici</a:t>
            </a:r>
            <a:r>
              <a:rPr lang="it-IT" sz="21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in questo senso, </a:t>
            </a:r>
            <a:r>
              <a:rPr lang="it-IT" sz="2100" b="1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assumono il ruolo di attori e risolutori principali di una pratica educativa nella quale complessità e problematicità sono parte del sistema</a:t>
            </a:r>
            <a:r>
              <a:rPr lang="it-IT" sz="2100" dirty="0">
                <a:solidFill>
                  <a:schemeClr val="dk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</p:txBody>
      </p:sp>
      <p:sp>
        <p:nvSpPr>
          <p:cNvPr id="7" name="Rettangolo con angoli arrotondati 6">
            <a:extLst>
              <a:ext uri="{FF2B5EF4-FFF2-40B4-BE49-F238E27FC236}">
                <a16:creationId xmlns:a16="http://schemas.microsoft.com/office/drawing/2014/main" id="{0C53C0EE-29E9-C420-6953-087DC4A97BF9}"/>
              </a:ext>
            </a:extLst>
          </p:cNvPr>
          <p:cNvSpPr/>
          <p:nvPr/>
        </p:nvSpPr>
        <p:spPr>
          <a:xfrm>
            <a:off x="5876926" y="3350826"/>
            <a:ext cx="5734050" cy="173355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t-IT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Integrare teoria e pratica</a:t>
            </a:r>
            <a:r>
              <a:rPr lang="it-IT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nei contesti di </a:t>
            </a:r>
            <a:r>
              <a:rPr lang="it-IT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formazione iniziale</a:t>
            </a:r>
            <a:r>
              <a:rPr lang="it-IT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assume un ruolo decisivo per un </a:t>
            </a:r>
            <a:r>
              <a:rPr lang="it-IT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apprendimento autentico e trasformativo di future e futuri educatori professionali socio-pedagogici sempre più consapevoli.</a:t>
            </a:r>
            <a:endParaRPr lang="it-IT" sz="2100" dirty="0"/>
          </a:p>
        </p:txBody>
      </p:sp>
      <p:sp>
        <p:nvSpPr>
          <p:cNvPr id="9" name="Rettangolo con angoli arrotondati 8">
            <a:extLst>
              <a:ext uri="{FF2B5EF4-FFF2-40B4-BE49-F238E27FC236}">
                <a16:creationId xmlns:a16="http://schemas.microsoft.com/office/drawing/2014/main" id="{FACE8774-E1DE-AFF4-5676-0419BFA4A7D3}"/>
              </a:ext>
            </a:extLst>
          </p:cNvPr>
          <p:cNvSpPr/>
          <p:nvPr/>
        </p:nvSpPr>
        <p:spPr>
          <a:xfrm>
            <a:off x="1409700" y="3648911"/>
            <a:ext cx="3209926" cy="2031325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it-IT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 </a:t>
            </a:r>
            <a:r>
              <a:rPr lang="it-IT" sz="2100" b="1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CdS</a:t>
            </a:r>
            <a:r>
              <a:rPr lang="it-IT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L-19 </a:t>
            </a:r>
            <a:r>
              <a:rPr lang="it-IT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devono farsi carico di </a:t>
            </a:r>
            <a:r>
              <a:rPr lang="it-IT" sz="21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coltivare una comunità di pratiche in grado di agire in modo efficace</a:t>
            </a:r>
            <a:r>
              <a:rPr lang="it-IT" sz="21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4555668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1681</Words>
  <Application>Microsoft Office PowerPoint</Application>
  <PresentationFormat>Widescreen</PresentationFormat>
  <Paragraphs>128</Paragraphs>
  <Slides>12</Slides>
  <Notes>12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8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12</vt:i4>
      </vt:variant>
    </vt:vector>
  </HeadingPairs>
  <TitlesOfParts>
    <vt:vector size="22" baseType="lpstr">
      <vt:lpstr>Optima-Medium</vt:lpstr>
      <vt:lpstr>Wingdings</vt:lpstr>
      <vt:lpstr>Times New Roman</vt:lpstr>
      <vt:lpstr>Candara</vt:lpstr>
      <vt:lpstr>Arial</vt:lpstr>
      <vt:lpstr>Optima-MediumItalic</vt:lpstr>
      <vt:lpstr>Georgia Pro</vt:lpstr>
      <vt:lpstr>Calibri</vt:lpstr>
      <vt:lpstr>Tema di Office</vt:lpstr>
      <vt:lpstr>1_Tema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mariagrazia.rionero@uniroma1.it</dc:creator>
  <cp:lastModifiedBy>Anna Vettigli Legacoopsociali Lazio</cp:lastModifiedBy>
  <cp:revision>3</cp:revision>
  <dcterms:created xsi:type="dcterms:W3CDTF">2022-02-10T19:09:16Z</dcterms:created>
  <dcterms:modified xsi:type="dcterms:W3CDTF">2025-07-28T07:44:25Z</dcterms:modified>
</cp:coreProperties>
</file>