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4"/>
  </p:notesMasterIdLst>
  <p:handoutMasterIdLst>
    <p:handoutMasterId r:id="rId25"/>
  </p:handoutMasterIdLst>
  <p:sldIdLst>
    <p:sldId id="256" r:id="rId2"/>
    <p:sldId id="457" r:id="rId3"/>
    <p:sldId id="441" r:id="rId4"/>
    <p:sldId id="458" r:id="rId5"/>
    <p:sldId id="460" r:id="rId6"/>
    <p:sldId id="461" r:id="rId7"/>
    <p:sldId id="462" r:id="rId8"/>
    <p:sldId id="463" r:id="rId9"/>
    <p:sldId id="467" r:id="rId10"/>
    <p:sldId id="473" r:id="rId11"/>
    <p:sldId id="475" r:id="rId12"/>
    <p:sldId id="477" r:id="rId13"/>
    <p:sldId id="478" r:id="rId14"/>
    <p:sldId id="464" r:id="rId15"/>
    <p:sldId id="468" r:id="rId16"/>
    <p:sldId id="465" r:id="rId17"/>
    <p:sldId id="469" r:id="rId18"/>
    <p:sldId id="474" r:id="rId19"/>
    <p:sldId id="466" r:id="rId20"/>
    <p:sldId id="470" r:id="rId21"/>
    <p:sldId id="479" r:id="rId22"/>
    <p:sldId id="472" r:id="rId23"/>
  </p:sldIdLst>
  <p:sldSz cx="12192000" cy="6858000"/>
  <p:notesSz cx="9866313"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136"/>
    <a:srgbClr val="000258"/>
    <a:srgbClr val="A8A8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27F97BB-C833-4FB7-BDE5-3F7075034690}" styleName="Stile con tema 2 - Colore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301B821-A1FF-4177-AEE7-76D212191A09}" styleName="Stile medio 1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Stile con tema 1 - Colore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ile con tema 2 - Colore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Stile con tema 1 - Colore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16" autoAdjust="0"/>
    <p:restoredTop sz="89607" autoAdjust="0"/>
  </p:normalViewPr>
  <p:slideViewPr>
    <p:cSldViewPr>
      <p:cViewPr varScale="1">
        <p:scale>
          <a:sx n="114" d="100"/>
          <a:sy n="114" d="100"/>
        </p:scale>
        <p:origin x="516" y="18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0"/>
            <a:ext cx="4275402" cy="339884"/>
          </a:xfrm>
          <a:prstGeom prst="rect">
            <a:avLst/>
          </a:prstGeom>
        </p:spPr>
        <p:txBody>
          <a:bodyPr vert="horz" lIns="91440" tIns="45720" rIns="91440" bIns="45720" rtlCol="0"/>
          <a:lstStyle>
            <a:lvl1pPr algn="l">
              <a:defRPr sz="1200"/>
            </a:lvl1pPr>
          </a:lstStyle>
          <a:p>
            <a:endParaRPr lang="it-IT" dirty="0"/>
          </a:p>
        </p:txBody>
      </p:sp>
      <p:sp>
        <p:nvSpPr>
          <p:cNvPr id="3" name="Segnaposto data 2"/>
          <p:cNvSpPr>
            <a:spLocks noGrp="1"/>
          </p:cNvSpPr>
          <p:nvPr>
            <p:ph type="dt" sz="quarter" idx="1"/>
          </p:nvPr>
        </p:nvSpPr>
        <p:spPr>
          <a:xfrm>
            <a:off x="5588628" y="0"/>
            <a:ext cx="4275402" cy="339884"/>
          </a:xfrm>
          <a:prstGeom prst="rect">
            <a:avLst/>
          </a:prstGeom>
        </p:spPr>
        <p:txBody>
          <a:bodyPr vert="horz" lIns="91440" tIns="45720" rIns="91440" bIns="45720" rtlCol="0"/>
          <a:lstStyle>
            <a:lvl1pPr algn="r">
              <a:defRPr sz="1200"/>
            </a:lvl1pPr>
          </a:lstStyle>
          <a:p>
            <a:fld id="{71E7FB40-E4FE-45E3-85E7-848AA9C1E7CB}" type="datetimeFigureOut">
              <a:rPr lang="it-IT" smtClean="0"/>
              <a:t>19/04/2024</a:t>
            </a:fld>
            <a:endParaRPr lang="it-IT" dirty="0"/>
          </a:p>
        </p:txBody>
      </p:sp>
      <p:sp>
        <p:nvSpPr>
          <p:cNvPr id="4" name="Segnaposto piè di pagina 3"/>
          <p:cNvSpPr>
            <a:spLocks noGrp="1"/>
          </p:cNvSpPr>
          <p:nvPr>
            <p:ph type="ftr" sz="quarter" idx="2"/>
          </p:nvPr>
        </p:nvSpPr>
        <p:spPr>
          <a:xfrm>
            <a:off x="1" y="6456612"/>
            <a:ext cx="4275402" cy="339884"/>
          </a:xfrm>
          <a:prstGeom prst="rect">
            <a:avLst/>
          </a:prstGeom>
        </p:spPr>
        <p:txBody>
          <a:bodyPr vert="horz" lIns="91440" tIns="45720" rIns="91440" bIns="45720" rtlCol="0" anchor="b"/>
          <a:lstStyle>
            <a:lvl1pPr algn="l">
              <a:defRPr sz="1200"/>
            </a:lvl1pPr>
          </a:lstStyle>
          <a:p>
            <a:endParaRPr lang="it-IT" dirty="0"/>
          </a:p>
        </p:txBody>
      </p:sp>
      <p:sp>
        <p:nvSpPr>
          <p:cNvPr id="5" name="Segnaposto numero diapositiva 4"/>
          <p:cNvSpPr>
            <a:spLocks noGrp="1"/>
          </p:cNvSpPr>
          <p:nvPr>
            <p:ph type="sldNum" sz="quarter" idx="3"/>
          </p:nvPr>
        </p:nvSpPr>
        <p:spPr>
          <a:xfrm>
            <a:off x="5588628" y="6456612"/>
            <a:ext cx="4275402" cy="339884"/>
          </a:xfrm>
          <a:prstGeom prst="rect">
            <a:avLst/>
          </a:prstGeom>
        </p:spPr>
        <p:txBody>
          <a:bodyPr vert="horz" lIns="91440" tIns="45720" rIns="91440" bIns="45720" rtlCol="0" anchor="b"/>
          <a:lstStyle>
            <a:lvl1pPr algn="r">
              <a:defRPr sz="1200"/>
            </a:lvl1pPr>
          </a:lstStyle>
          <a:p>
            <a:fld id="{48621A66-E462-47DB-90ED-07D211E7F257}" type="slidenum">
              <a:rPr lang="it-IT" smtClean="0"/>
              <a:t>‹N›</a:t>
            </a:fld>
            <a:endParaRPr lang="it-IT" dirty="0"/>
          </a:p>
        </p:txBody>
      </p:sp>
    </p:spTree>
    <p:extLst>
      <p:ext uri="{BB962C8B-B14F-4D97-AF65-F5344CB8AC3E}">
        <p14:creationId xmlns:p14="http://schemas.microsoft.com/office/powerpoint/2010/main" val="32717200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1"/>
            <a:ext cx="4275981" cy="341313"/>
          </a:xfrm>
          <a:prstGeom prst="rect">
            <a:avLst/>
          </a:prstGeom>
        </p:spPr>
        <p:txBody>
          <a:bodyPr vert="horz" lIns="91440" tIns="45720" rIns="91440" bIns="45720" rtlCol="0"/>
          <a:lstStyle>
            <a:lvl1pPr algn="l">
              <a:defRPr sz="1200"/>
            </a:lvl1pPr>
          </a:lstStyle>
          <a:p>
            <a:endParaRPr lang="it-IT" dirty="0"/>
          </a:p>
        </p:txBody>
      </p:sp>
      <p:sp>
        <p:nvSpPr>
          <p:cNvPr id="3" name="Segnaposto data 2"/>
          <p:cNvSpPr>
            <a:spLocks noGrp="1"/>
          </p:cNvSpPr>
          <p:nvPr>
            <p:ph type="dt" idx="1"/>
          </p:nvPr>
        </p:nvSpPr>
        <p:spPr>
          <a:xfrm>
            <a:off x="5588754" y="1"/>
            <a:ext cx="4275981" cy="341313"/>
          </a:xfrm>
          <a:prstGeom prst="rect">
            <a:avLst/>
          </a:prstGeom>
        </p:spPr>
        <p:txBody>
          <a:bodyPr vert="horz" lIns="91440" tIns="45720" rIns="91440" bIns="45720" rtlCol="0"/>
          <a:lstStyle>
            <a:lvl1pPr algn="r">
              <a:defRPr sz="1200"/>
            </a:lvl1pPr>
          </a:lstStyle>
          <a:p>
            <a:fld id="{740F9626-9F63-4A0C-A2E2-09CDBF76EEF7}" type="datetimeFigureOut">
              <a:rPr lang="it-IT" smtClean="0"/>
              <a:t>19/04/2024</a:t>
            </a:fld>
            <a:endParaRPr lang="it-IT" dirty="0"/>
          </a:p>
        </p:txBody>
      </p:sp>
      <p:sp>
        <p:nvSpPr>
          <p:cNvPr id="4" name="Segnaposto immagine diapositiva 3"/>
          <p:cNvSpPr>
            <a:spLocks noGrp="1" noRot="1" noChangeAspect="1"/>
          </p:cNvSpPr>
          <p:nvPr>
            <p:ph type="sldImg" idx="2"/>
          </p:nvPr>
        </p:nvSpPr>
        <p:spPr>
          <a:xfrm>
            <a:off x="2895600" y="849313"/>
            <a:ext cx="4075113" cy="2293937"/>
          </a:xfrm>
          <a:prstGeom prst="rect">
            <a:avLst/>
          </a:prstGeom>
          <a:noFill/>
          <a:ln w="12700">
            <a:solidFill>
              <a:prstClr val="black"/>
            </a:solidFill>
          </a:ln>
        </p:spPr>
        <p:txBody>
          <a:bodyPr vert="horz" lIns="91440" tIns="45720" rIns="91440" bIns="45720" rtlCol="0" anchor="ctr"/>
          <a:lstStyle/>
          <a:p>
            <a:endParaRPr lang="it-IT" dirty="0"/>
          </a:p>
        </p:txBody>
      </p:sp>
      <p:sp>
        <p:nvSpPr>
          <p:cNvPr id="5" name="Segnaposto note 4"/>
          <p:cNvSpPr>
            <a:spLocks noGrp="1"/>
          </p:cNvSpPr>
          <p:nvPr>
            <p:ph type="body" sz="quarter" idx="3"/>
          </p:nvPr>
        </p:nvSpPr>
        <p:spPr>
          <a:xfrm>
            <a:off x="986159" y="3271839"/>
            <a:ext cx="7893996" cy="2676525"/>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6456363"/>
            <a:ext cx="4275981" cy="341312"/>
          </a:xfrm>
          <a:prstGeom prst="rect">
            <a:avLst/>
          </a:prstGeom>
        </p:spPr>
        <p:txBody>
          <a:bodyPr vert="horz" lIns="91440" tIns="45720" rIns="91440" bIns="45720" rtlCol="0" anchor="b"/>
          <a:lstStyle>
            <a:lvl1pPr algn="l">
              <a:defRPr sz="1200"/>
            </a:lvl1pPr>
          </a:lstStyle>
          <a:p>
            <a:endParaRPr lang="it-IT" dirty="0"/>
          </a:p>
        </p:txBody>
      </p:sp>
      <p:sp>
        <p:nvSpPr>
          <p:cNvPr id="7" name="Segnaposto numero diapositiva 6"/>
          <p:cNvSpPr>
            <a:spLocks noGrp="1"/>
          </p:cNvSpPr>
          <p:nvPr>
            <p:ph type="sldNum" sz="quarter" idx="5"/>
          </p:nvPr>
        </p:nvSpPr>
        <p:spPr>
          <a:xfrm>
            <a:off x="5588754" y="6456363"/>
            <a:ext cx="4275981" cy="341312"/>
          </a:xfrm>
          <a:prstGeom prst="rect">
            <a:avLst/>
          </a:prstGeom>
        </p:spPr>
        <p:txBody>
          <a:bodyPr vert="horz" lIns="91440" tIns="45720" rIns="91440" bIns="45720" rtlCol="0" anchor="b"/>
          <a:lstStyle>
            <a:lvl1pPr algn="r">
              <a:defRPr sz="1200"/>
            </a:lvl1pPr>
          </a:lstStyle>
          <a:p>
            <a:fld id="{80D5A150-C27E-4577-B1E2-18166D21FDAB}" type="slidenum">
              <a:rPr lang="it-IT" smtClean="0"/>
              <a:t>‹N›</a:t>
            </a:fld>
            <a:endParaRPr lang="it-IT" dirty="0"/>
          </a:p>
        </p:txBody>
      </p:sp>
    </p:spTree>
    <p:extLst>
      <p:ext uri="{BB962C8B-B14F-4D97-AF65-F5344CB8AC3E}">
        <p14:creationId xmlns:p14="http://schemas.microsoft.com/office/powerpoint/2010/main" val="2464839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1D3004E-6B97-4904-930C-B99C4CECAE96}" type="datetimeFigureOut">
              <a:rPr lang="it-IT" smtClean="0"/>
              <a:t>19/04/2024</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6D3FB5F-1DCB-444D-8C19-A090B8F08306}" type="slidenum">
              <a:rPr lang="it-IT" smtClean="0"/>
              <a:t>‹N›</a:t>
            </a:fld>
            <a:endParaRPr lang="it-IT" dirty="0"/>
          </a:p>
        </p:txBody>
      </p:sp>
    </p:spTree>
    <p:extLst>
      <p:ext uri="{BB962C8B-B14F-4D97-AF65-F5344CB8AC3E}">
        <p14:creationId xmlns:p14="http://schemas.microsoft.com/office/powerpoint/2010/main" val="1502189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41D3004E-6B97-4904-930C-B99C4CECAE96}" type="datetimeFigureOut">
              <a:rPr lang="it-IT" smtClean="0"/>
              <a:t>19/04/2024</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6D3FB5F-1DCB-444D-8C19-A090B8F08306}" type="slidenum">
              <a:rPr lang="it-IT" smtClean="0"/>
              <a:t>‹N›</a:t>
            </a:fld>
            <a:endParaRPr lang="it-IT" dirty="0"/>
          </a:p>
        </p:txBody>
      </p:sp>
    </p:spTree>
    <p:extLst>
      <p:ext uri="{BB962C8B-B14F-4D97-AF65-F5344CB8AC3E}">
        <p14:creationId xmlns:p14="http://schemas.microsoft.com/office/powerpoint/2010/main" val="2548421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41D3004E-6B97-4904-930C-B99C4CECAE96}" type="datetimeFigureOut">
              <a:rPr lang="it-IT" smtClean="0"/>
              <a:t>19/04/2024</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6D3FB5F-1DCB-444D-8C19-A090B8F08306}" type="slidenum">
              <a:rPr lang="it-IT" smtClean="0"/>
              <a:t>‹N›</a:t>
            </a:fld>
            <a:endParaRPr lang="it-IT"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951303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41D3004E-6B97-4904-930C-B99C4CECAE96}" type="datetimeFigureOut">
              <a:rPr lang="it-IT" smtClean="0"/>
              <a:t>19/04/2024</a:t>
            </a:fld>
            <a:endParaRPr lang="it-IT" dirty="0"/>
          </a:p>
        </p:txBody>
      </p:sp>
      <p:sp>
        <p:nvSpPr>
          <p:cNvPr id="6" name="Footer Placeholder 5"/>
          <p:cNvSpPr>
            <a:spLocks noGrp="1"/>
          </p:cNvSpPr>
          <p:nvPr>
            <p:ph type="ftr" sz="quarter" idx="11"/>
          </p:nvPr>
        </p:nvSpPr>
        <p:spPr/>
        <p:txBody>
          <a:bodyPr/>
          <a:lstStyle/>
          <a:p>
            <a:endParaRPr lang="it-IT"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6D3FB5F-1DCB-444D-8C19-A090B8F08306}" type="slidenum">
              <a:rPr lang="it-IT" smtClean="0"/>
              <a:t>‹N›</a:t>
            </a:fld>
            <a:endParaRPr lang="it-IT" dirty="0"/>
          </a:p>
        </p:txBody>
      </p:sp>
    </p:spTree>
    <p:extLst>
      <p:ext uri="{BB962C8B-B14F-4D97-AF65-F5344CB8AC3E}">
        <p14:creationId xmlns:p14="http://schemas.microsoft.com/office/powerpoint/2010/main" val="18762048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41D3004E-6B97-4904-930C-B99C4CECAE96}" type="datetimeFigureOut">
              <a:rPr lang="it-IT" smtClean="0"/>
              <a:t>19/04/2024</a:t>
            </a:fld>
            <a:endParaRPr lang="it-IT" dirty="0"/>
          </a:p>
        </p:txBody>
      </p:sp>
      <p:sp>
        <p:nvSpPr>
          <p:cNvPr id="6" name="Footer Placeholder 5"/>
          <p:cNvSpPr>
            <a:spLocks noGrp="1"/>
          </p:cNvSpPr>
          <p:nvPr>
            <p:ph type="ftr" sz="quarter" idx="11"/>
          </p:nvPr>
        </p:nvSpPr>
        <p:spPr/>
        <p:txBody>
          <a:bodyPr/>
          <a:lstStyle/>
          <a:p>
            <a:endParaRPr lang="it-IT"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6D3FB5F-1DCB-444D-8C19-A090B8F08306}" type="slidenum">
              <a:rPr lang="it-IT" smtClean="0"/>
              <a:t>‹N›</a:t>
            </a:fld>
            <a:endParaRPr lang="it-IT"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035299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41D3004E-6B97-4904-930C-B99C4CECAE96}" type="datetimeFigureOut">
              <a:rPr lang="it-IT" smtClean="0"/>
              <a:t>19/04/2024</a:t>
            </a:fld>
            <a:endParaRPr lang="it-IT" dirty="0"/>
          </a:p>
        </p:txBody>
      </p:sp>
      <p:sp>
        <p:nvSpPr>
          <p:cNvPr id="6" name="Footer Placeholder 5"/>
          <p:cNvSpPr>
            <a:spLocks noGrp="1"/>
          </p:cNvSpPr>
          <p:nvPr>
            <p:ph type="ftr" sz="quarter" idx="11"/>
          </p:nvPr>
        </p:nvSpPr>
        <p:spPr/>
        <p:txBody>
          <a:bodyPr/>
          <a:lstStyle/>
          <a:p>
            <a:endParaRPr lang="it-IT"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6D3FB5F-1DCB-444D-8C19-A090B8F08306}" type="slidenum">
              <a:rPr lang="it-IT" smtClean="0"/>
              <a:t>‹N›</a:t>
            </a:fld>
            <a:endParaRPr lang="it-IT" dirty="0"/>
          </a:p>
        </p:txBody>
      </p:sp>
    </p:spTree>
    <p:extLst>
      <p:ext uri="{BB962C8B-B14F-4D97-AF65-F5344CB8AC3E}">
        <p14:creationId xmlns:p14="http://schemas.microsoft.com/office/powerpoint/2010/main" val="38544566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1D3004E-6B97-4904-930C-B99C4CECAE96}" type="datetimeFigureOut">
              <a:rPr lang="it-IT" smtClean="0"/>
              <a:t>19/04/2024</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6D3FB5F-1DCB-444D-8C19-A090B8F08306}" type="slidenum">
              <a:rPr lang="it-IT" smtClean="0"/>
              <a:t>‹N›</a:t>
            </a:fld>
            <a:endParaRPr lang="it-IT" dirty="0"/>
          </a:p>
        </p:txBody>
      </p:sp>
    </p:spTree>
    <p:extLst>
      <p:ext uri="{BB962C8B-B14F-4D97-AF65-F5344CB8AC3E}">
        <p14:creationId xmlns:p14="http://schemas.microsoft.com/office/powerpoint/2010/main" val="26815256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1D3004E-6B97-4904-930C-B99C4CECAE96}" type="datetimeFigureOut">
              <a:rPr lang="it-IT" smtClean="0"/>
              <a:t>19/04/2024</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6D3FB5F-1DCB-444D-8C19-A090B8F08306}" type="slidenum">
              <a:rPr lang="it-IT" smtClean="0"/>
              <a:t>‹N›</a:t>
            </a:fld>
            <a:endParaRPr lang="it-IT" dirty="0"/>
          </a:p>
        </p:txBody>
      </p:sp>
    </p:spTree>
    <p:extLst>
      <p:ext uri="{BB962C8B-B14F-4D97-AF65-F5344CB8AC3E}">
        <p14:creationId xmlns:p14="http://schemas.microsoft.com/office/powerpoint/2010/main" val="2985607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1D3004E-6B97-4904-930C-B99C4CECAE96}" type="datetimeFigureOut">
              <a:rPr lang="it-IT" smtClean="0"/>
              <a:t>19/04/2024</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6D3FB5F-1DCB-444D-8C19-A090B8F08306}" type="slidenum">
              <a:rPr lang="it-IT" smtClean="0"/>
              <a:t>‹N›</a:t>
            </a:fld>
            <a:endParaRPr lang="it-IT" dirty="0"/>
          </a:p>
        </p:txBody>
      </p:sp>
    </p:spTree>
    <p:extLst>
      <p:ext uri="{BB962C8B-B14F-4D97-AF65-F5344CB8AC3E}">
        <p14:creationId xmlns:p14="http://schemas.microsoft.com/office/powerpoint/2010/main" val="2928611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41D3004E-6B97-4904-930C-B99C4CECAE96}" type="datetimeFigureOut">
              <a:rPr lang="it-IT" smtClean="0"/>
              <a:t>19/04/2024</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6D3FB5F-1DCB-444D-8C19-A090B8F08306}" type="slidenum">
              <a:rPr lang="it-IT" smtClean="0"/>
              <a:t>‹N›</a:t>
            </a:fld>
            <a:endParaRPr lang="it-IT" dirty="0"/>
          </a:p>
        </p:txBody>
      </p:sp>
    </p:spTree>
    <p:extLst>
      <p:ext uri="{BB962C8B-B14F-4D97-AF65-F5344CB8AC3E}">
        <p14:creationId xmlns:p14="http://schemas.microsoft.com/office/powerpoint/2010/main" val="467774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1D3004E-6B97-4904-930C-B99C4CECAE96}" type="datetimeFigureOut">
              <a:rPr lang="it-IT" smtClean="0"/>
              <a:t>19/04/2024</a:t>
            </a:fld>
            <a:endParaRPr lang="it-IT" dirty="0"/>
          </a:p>
        </p:txBody>
      </p:sp>
      <p:sp>
        <p:nvSpPr>
          <p:cNvPr id="6" name="Footer Placeholder 5"/>
          <p:cNvSpPr>
            <a:spLocks noGrp="1"/>
          </p:cNvSpPr>
          <p:nvPr>
            <p:ph type="ftr" sz="quarter" idx="11"/>
          </p:nvPr>
        </p:nvSpPr>
        <p:spPr/>
        <p:txBody>
          <a:bodyPr/>
          <a:lstStyle/>
          <a:p>
            <a:endParaRPr lang="it-IT"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6D3FB5F-1DCB-444D-8C19-A090B8F08306}" type="slidenum">
              <a:rPr lang="it-IT" smtClean="0"/>
              <a:t>‹N›</a:t>
            </a:fld>
            <a:endParaRPr lang="it-IT" dirty="0"/>
          </a:p>
        </p:txBody>
      </p:sp>
    </p:spTree>
    <p:extLst>
      <p:ext uri="{BB962C8B-B14F-4D97-AF65-F5344CB8AC3E}">
        <p14:creationId xmlns:p14="http://schemas.microsoft.com/office/powerpoint/2010/main" val="3916689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41D3004E-6B97-4904-930C-B99C4CECAE96}" type="datetimeFigureOut">
              <a:rPr lang="it-IT" smtClean="0"/>
              <a:t>19/04/2024</a:t>
            </a:fld>
            <a:endParaRPr lang="it-IT" dirty="0"/>
          </a:p>
        </p:txBody>
      </p:sp>
      <p:sp>
        <p:nvSpPr>
          <p:cNvPr id="8" name="Footer Placeholder 7"/>
          <p:cNvSpPr>
            <a:spLocks noGrp="1"/>
          </p:cNvSpPr>
          <p:nvPr>
            <p:ph type="ftr" sz="quarter" idx="11"/>
          </p:nvPr>
        </p:nvSpPr>
        <p:spPr/>
        <p:txBody>
          <a:bodyPr/>
          <a:lstStyle/>
          <a:p>
            <a:endParaRPr lang="it-IT"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6D3FB5F-1DCB-444D-8C19-A090B8F08306}" type="slidenum">
              <a:rPr lang="it-IT" smtClean="0"/>
              <a:t>‹N›</a:t>
            </a:fld>
            <a:endParaRPr lang="it-IT" dirty="0"/>
          </a:p>
        </p:txBody>
      </p:sp>
    </p:spTree>
    <p:extLst>
      <p:ext uri="{BB962C8B-B14F-4D97-AF65-F5344CB8AC3E}">
        <p14:creationId xmlns:p14="http://schemas.microsoft.com/office/powerpoint/2010/main" val="1940762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41D3004E-6B97-4904-930C-B99C4CECAE96}" type="datetimeFigureOut">
              <a:rPr lang="it-IT" smtClean="0"/>
              <a:t>19/04/2024</a:t>
            </a:fld>
            <a:endParaRPr lang="it-IT" dirty="0"/>
          </a:p>
        </p:txBody>
      </p:sp>
      <p:sp>
        <p:nvSpPr>
          <p:cNvPr id="4" name="Footer Placeholder 3"/>
          <p:cNvSpPr>
            <a:spLocks noGrp="1"/>
          </p:cNvSpPr>
          <p:nvPr>
            <p:ph type="ftr" sz="quarter" idx="11"/>
          </p:nvPr>
        </p:nvSpPr>
        <p:spPr/>
        <p:txBody>
          <a:bodyPr/>
          <a:lstStyle/>
          <a:p>
            <a:endParaRPr lang="it-IT"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6D3FB5F-1DCB-444D-8C19-A090B8F08306}" type="slidenum">
              <a:rPr lang="it-IT" smtClean="0"/>
              <a:t>‹N›</a:t>
            </a:fld>
            <a:endParaRPr lang="it-IT" dirty="0"/>
          </a:p>
        </p:txBody>
      </p:sp>
    </p:spTree>
    <p:extLst>
      <p:ext uri="{BB962C8B-B14F-4D97-AF65-F5344CB8AC3E}">
        <p14:creationId xmlns:p14="http://schemas.microsoft.com/office/powerpoint/2010/main" val="401452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D3004E-6B97-4904-930C-B99C4CECAE96}" type="datetimeFigureOut">
              <a:rPr lang="it-IT" smtClean="0"/>
              <a:t>19/04/2024</a:t>
            </a:fld>
            <a:endParaRPr lang="it-IT" dirty="0"/>
          </a:p>
        </p:txBody>
      </p:sp>
      <p:sp>
        <p:nvSpPr>
          <p:cNvPr id="3" name="Footer Placeholder 2"/>
          <p:cNvSpPr>
            <a:spLocks noGrp="1"/>
          </p:cNvSpPr>
          <p:nvPr>
            <p:ph type="ftr" sz="quarter" idx="11"/>
          </p:nvPr>
        </p:nvSpPr>
        <p:spPr/>
        <p:txBody>
          <a:bodyPr/>
          <a:lstStyle/>
          <a:p>
            <a:endParaRPr lang="it-IT"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6D3FB5F-1DCB-444D-8C19-A090B8F08306}" type="slidenum">
              <a:rPr lang="it-IT" smtClean="0"/>
              <a:t>‹N›</a:t>
            </a:fld>
            <a:endParaRPr lang="it-IT" dirty="0"/>
          </a:p>
        </p:txBody>
      </p:sp>
    </p:spTree>
    <p:extLst>
      <p:ext uri="{BB962C8B-B14F-4D97-AF65-F5344CB8AC3E}">
        <p14:creationId xmlns:p14="http://schemas.microsoft.com/office/powerpoint/2010/main" val="1101582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1D3004E-6B97-4904-930C-B99C4CECAE96}" type="datetimeFigureOut">
              <a:rPr lang="it-IT" smtClean="0"/>
              <a:t>19/04/2024</a:t>
            </a:fld>
            <a:endParaRPr lang="it-IT" dirty="0"/>
          </a:p>
        </p:txBody>
      </p:sp>
      <p:sp>
        <p:nvSpPr>
          <p:cNvPr id="6" name="Footer Placeholder 5"/>
          <p:cNvSpPr>
            <a:spLocks noGrp="1"/>
          </p:cNvSpPr>
          <p:nvPr>
            <p:ph type="ftr" sz="quarter" idx="11"/>
          </p:nvPr>
        </p:nvSpPr>
        <p:spPr/>
        <p:txBody>
          <a:bodyPr/>
          <a:lstStyle/>
          <a:p>
            <a:endParaRPr lang="it-IT"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6D3FB5F-1DCB-444D-8C19-A090B8F08306}" type="slidenum">
              <a:rPr lang="it-IT" smtClean="0"/>
              <a:t>‹N›</a:t>
            </a:fld>
            <a:endParaRPr lang="it-IT" dirty="0"/>
          </a:p>
        </p:txBody>
      </p:sp>
    </p:spTree>
    <p:extLst>
      <p:ext uri="{BB962C8B-B14F-4D97-AF65-F5344CB8AC3E}">
        <p14:creationId xmlns:p14="http://schemas.microsoft.com/office/powerpoint/2010/main" val="1169989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dirty="0"/>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1D3004E-6B97-4904-930C-B99C4CECAE96}" type="datetimeFigureOut">
              <a:rPr lang="it-IT" smtClean="0"/>
              <a:t>19/04/2024</a:t>
            </a:fld>
            <a:endParaRPr lang="it-IT" dirty="0"/>
          </a:p>
        </p:txBody>
      </p:sp>
      <p:sp>
        <p:nvSpPr>
          <p:cNvPr id="6" name="Footer Placeholder 5"/>
          <p:cNvSpPr>
            <a:spLocks noGrp="1"/>
          </p:cNvSpPr>
          <p:nvPr>
            <p:ph type="ftr" sz="quarter" idx="11"/>
          </p:nvPr>
        </p:nvSpPr>
        <p:spPr/>
        <p:txBody>
          <a:bodyPr/>
          <a:lstStyle/>
          <a:p>
            <a:endParaRPr lang="it-IT"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6D3FB5F-1DCB-444D-8C19-A090B8F08306}" type="slidenum">
              <a:rPr lang="it-IT" smtClean="0"/>
              <a:t>‹N›</a:t>
            </a:fld>
            <a:endParaRPr lang="it-IT" dirty="0"/>
          </a:p>
        </p:txBody>
      </p:sp>
    </p:spTree>
    <p:extLst>
      <p:ext uri="{BB962C8B-B14F-4D97-AF65-F5344CB8AC3E}">
        <p14:creationId xmlns:p14="http://schemas.microsoft.com/office/powerpoint/2010/main" val="3982538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1D3004E-6B97-4904-930C-B99C4CECAE96}" type="datetimeFigureOut">
              <a:rPr lang="it-IT" smtClean="0"/>
              <a:t>19/04/2024</a:t>
            </a:fld>
            <a:endParaRPr lang="it-IT"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6D3FB5F-1DCB-444D-8C19-A090B8F08306}" type="slidenum">
              <a:rPr lang="it-IT" smtClean="0"/>
              <a:t>‹N›</a:t>
            </a:fld>
            <a:endParaRPr lang="it-IT" dirty="0"/>
          </a:p>
        </p:txBody>
      </p:sp>
    </p:spTree>
    <p:extLst>
      <p:ext uri="{BB962C8B-B14F-4D97-AF65-F5344CB8AC3E}">
        <p14:creationId xmlns:p14="http://schemas.microsoft.com/office/powerpoint/2010/main" val="107244807"/>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64595" y="1122874"/>
            <a:ext cx="7992888" cy="4898414"/>
          </a:xfrm>
        </p:spPr>
        <p:txBody>
          <a:bodyPr>
            <a:noAutofit/>
          </a:bodyPr>
          <a:lstStyle/>
          <a:p>
            <a:pPr algn="ctr">
              <a:lnSpc>
                <a:spcPct val="100000"/>
              </a:lnSpc>
            </a:pPr>
            <a:br>
              <a:rPr lang="it-IT" sz="24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24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24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24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2400" b="1" dirty="0">
                <a:solidFill>
                  <a:schemeClr val="tx1">
                    <a:lumMod val="85000"/>
                    <a:lumOff val="15000"/>
                  </a:schemeClr>
                </a:solidFill>
                <a:latin typeface="Book Antiqua" panose="02040602050305030304" pitchFamily="18" charset="0"/>
                <a:ea typeface="Tahoma" pitchFamily="34" charset="0"/>
                <a:cs typeface="Tahoma" pitchFamily="34" charset="0"/>
              </a:rPr>
            </a:br>
            <a: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LEGACCOP </a:t>
            </a: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CODICE APPALTI E RINNOVO DEL CCNL COOPERATIVE SOCIALI</a:t>
            </a: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webinar 19 aprile 2024 </a:t>
            </a: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endParaRPr lang="it-IT" sz="2400" dirty="0">
              <a:solidFill>
                <a:schemeClr val="tx1">
                  <a:lumMod val="85000"/>
                  <a:lumOff val="15000"/>
                </a:schemeClr>
              </a:solidFill>
              <a:latin typeface="Arial" panose="020B0604020202020204" pitchFamily="34" charset="0"/>
              <a:ea typeface="Tahoma" pitchFamily="34" charset="0"/>
              <a:cs typeface="Arial" panose="020B0604020202020204" pitchFamily="34" charset="0"/>
            </a:endParaRPr>
          </a:p>
        </p:txBody>
      </p:sp>
      <p:sp>
        <p:nvSpPr>
          <p:cNvPr id="6" name="Sottotitolo 3">
            <a:extLst>
              <a:ext uri="{FF2B5EF4-FFF2-40B4-BE49-F238E27FC236}">
                <a16:creationId xmlns:a16="http://schemas.microsoft.com/office/drawing/2014/main" id="{EC796D4F-2D8E-7443-86C3-AD51966DE6F0}"/>
              </a:ext>
            </a:extLst>
          </p:cNvPr>
          <p:cNvSpPr>
            <a:spLocks noGrp="1"/>
          </p:cNvSpPr>
          <p:nvPr>
            <p:ph type="subTitle" idx="1"/>
          </p:nvPr>
        </p:nvSpPr>
        <p:spPr>
          <a:xfrm>
            <a:off x="2808056" y="5157192"/>
            <a:ext cx="6575895" cy="1521715"/>
          </a:xfrm>
        </p:spPr>
        <p:txBody>
          <a:bodyPr>
            <a:normAutofit/>
          </a:bodyPr>
          <a:lstStyle/>
          <a:p>
            <a:pPr>
              <a:lnSpc>
                <a:spcPct val="90000"/>
              </a:lnSpc>
            </a:pPr>
            <a:r>
              <a:rPr lang="it-IT" dirty="0">
                <a:solidFill>
                  <a:schemeClr val="tx1">
                    <a:lumMod val="85000"/>
                    <a:lumOff val="15000"/>
                  </a:schemeClr>
                </a:solidFill>
                <a:latin typeface="Book Antiqua" panose="02040602050305030304" pitchFamily="18" charset="0"/>
                <a:ea typeface="Tahoma" pitchFamily="34" charset="0"/>
                <a:cs typeface="Tahoma" pitchFamily="34" charset="0"/>
              </a:rPr>
              <a:t> </a:t>
            </a:r>
            <a:endParaRPr lang="it-IT" sz="2400" dirty="0">
              <a:solidFill>
                <a:schemeClr val="tx1">
                  <a:lumMod val="85000"/>
                  <a:lumOff val="15000"/>
                </a:schemeClr>
              </a:solidFill>
              <a:latin typeface="Book Antiqua" panose="02040602050305030304" pitchFamily="18" charset="0"/>
              <a:ea typeface="Tahoma" pitchFamily="34" charset="0"/>
              <a:cs typeface="Tahoma" pitchFamily="34" charset="0"/>
            </a:endParaRPr>
          </a:p>
        </p:txBody>
      </p:sp>
      <p:sp>
        <p:nvSpPr>
          <p:cNvPr id="4" name="Rettangolo 3"/>
          <p:cNvSpPr/>
          <p:nvPr/>
        </p:nvSpPr>
        <p:spPr>
          <a:xfrm>
            <a:off x="2924487" y="5088796"/>
            <a:ext cx="6480720" cy="646331"/>
          </a:xfrm>
          <a:prstGeom prst="rect">
            <a:avLst/>
          </a:prstGeom>
        </p:spPr>
        <p:txBody>
          <a:bodyPr wrap="square">
            <a:spAutoFit/>
          </a:bodyPr>
          <a:lstStyle/>
          <a:p>
            <a:pPr algn="ctr"/>
            <a:br>
              <a:rPr lang="it-IT" altLang="ja-JP" b="1" dirty="0">
                <a:solidFill>
                  <a:srgbClr val="000136"/>
                </a:solidFill>
                <a:effectLst>
                  <a:outerShdw blurRad="38100" dist="38100" dir="2700000" algn="tl">
                    <a:srgbClr val="C0C0C0"/>
                  </a:outerShdw>
                </a:effectLst>
              </a:rPr>
            </a:br>
            <a:endParaRPr lang="it-IT" b="1" dirty="0">
              <a:solidFill>
                <a:srgbClr val="000136"/>
              </a:solidFill>
            </a:endParaRPr>
          </a:p>
        </p:txBody>
      </p:sp>
      <p:sp>
        <p:nvSpPr>
          <p:cNvPr id="3" name="AutoShape 2" descr="Legacoopsociali Sardeg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7" name="AutoShape 4" descr="Legacoopsociali Sardeg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AutoShape 6" descr="Legacoopsociali Sardegn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13" name="CasellaDiTesto 12">
            <a:extLst>
              <a:ext uri="{FF2B5EF4-FFF2-40B4-BE49-F238E27FC236}">
                <a16:creationId xmlns:a16="http://schemas.microsoft.com/office/drawing/2014/main" id="{9C6D7636-CF03-4773-85F1-2FFAA67A4E22}"/>
              </a:ext>
            </a:extLst>
          </p:cNvPr>
          <p:cNvSpPr txBox="1"/>
          <p:nvPr/>
        </p:nvSpPr>
        <p:spPr>
          <a:xfrm>
            <a:off x="-1392832" y="1072840"/>
            <a:ext cx="6094602" cy="369332"/>
          </a:xfrm>
          <a:prstGeom prst="rect">
            <a:avLst/>
          </a:prstGeom>
          <a:noFill/>
        </p:spPr>
        <p:txBody>
          <a:bodyPr wrap="square">
            <a:spAutoFit/>
          </a:bodyPr>
          <a:lstStyle/>
          <a:p>
            <a:pPr algn="ctr"/>
            <a:endParaRPr lang="it-IT" dirty="0"/>
          </a:p>
        </p:txBody>
      </p:sp>
    </p:spTree>
    <p:extLst>
      <p:ext uri="{BB962C8B-B14F-4D97-AF65-F5344CB8AC3E}">
        <p14:creationId xmlns:p14="http://schemas.microsoft.com/office/powerpoint/2010/main" val="4208891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68403" y="465138"/>
            <a:ext cx="7992888" cy="6276230"/>
          </a:xfrm>
        </p:spPr>
        <p:txBody>
          <a:bodyPr>
            <a:noAutofit/>
          </a:bodyPr>
          <a:lstStyle/>
          <a:p>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r>
              <a:rPr lang="it-IT" sz="2800" b="1" dirty="0">
                <a:latin typeface="Arial" panose="020B0604020202020204" pitchFamily="34" charset="0"/>
                <a:ea typeface="Tahoma" pitchFamily="34" charset="0"/>
                <a:cs typeface="Arial" panose="020B0604020202020204" pitchFamily="34" charset="0"/>
              </a:rPr>
              <a:t>NO d.l. n. 4/2022, </a:t>
            </a:r>
            <a:r>
              <a:rPr lang="it-IT" sz="2800" b="1" dirty="0">
                <a:solidFill>
                  <a:srgbClr val="FF0000"/>
                </a:solidFill>
                <a:latin typeface="Arial" panose="020B0604020202020204" pitchFamily="34" charset="0"/>
                <a:ea typeface="Tahoma" pitchFamily="34" charset="0"/>
                <a:cs typeface="Arial" panose="020B0604020202020204" pitchFamily="34" charset="0"/>
              </a:rPr>
              <a:t>senza clausola di revisione</a:t>
            </a:r>
            <a:br>
              <a:rPr lang="it-IT" sz="2800" b="1" dirty="0">
                <a:latin typeface="Arial" panose="020B0604020202020204" pitchFamily="34" charset="0"/>
                <a:ea typeface="Tahoma" pitchFamily="34" charset="0"/>
                <a:cs typeface="Arial" panose="020B0604020202020204" pitchFamily="34" charset="0"/>
              </a:rPr>
            </a:br>
            <a:br>
              <a:rPr lang="it-IT" sz="2800" b="1" dirty="0">
                <a:latin typeface="Arial" panose="020B0604020202020204" pitchFamily="34" charset="0"/>
                <a:ea typeface="Tahoma" pitchFamily="34" charset="0"/>
                <a:cs typeface="Arial" panose="020B0604020202020204" pitchFamily="34" charset="0"/>
              </a:rPr>
            </a:br>
            <a:r>
              <a:rPr lang="it-IT" sz="2400" u="sng" dirty="0">
                <a:latin typeface="Arial" panose="020B0604020202020204" pitchFamily="34" charset="0"/>
                <a:ea typeface="Tahoma" pitchFamily="34" charset="0"/>
                <a:cs typeface="Arial" panose="020B0604020202020204" pitchFamily="34" charset="0"/>
              </a:rPr>
              <a:t>Strumenti</a:t>
            </a:r>
            <a:r>
              <a:rPr lang="it-IT" sz="2400" dirty="0">
                <a:latin typeface="Arial" panose="020B0604020202020204" pitchFamily="34" charset="0"/>
                <a:ea typeface="Tahoma" pitchFamily="34" charset="0"/>
                <a:cs typeface="Arial" panose="020B0604020202020204" pitchFamily="34" charset="0"/>
              </a:rPr>
              <a:t>:</a:t>
            </a:r>
            <a:br>
              <a:rPr lang="it-IT" sz="2400" dirty="0">
                <a:latin typeface="Arial" panose="020B0604020202020204" pitchFamily="34" charset="0"/>
                <a:ea typeface="Tahoma" pitchFamily="34" charset="0"/>
                <a:cs typeface="Arial" panose="020B0604020202020204" pitchFamily="34" charset="0"/>
              </a:rPr>
            </a:b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it-IT" sz="2400" b="1" dirty="0">
                <a:latin typeface="Arial" panose="020B0604020202020204" pitchFamily="34" charset="0"/>
                <a:ea typeface="Tahoma" pitchFamily="34" charset="0"/>
                <a:cs typeface="Arial" panose="020B0604020202020204" pitchFamily="34" charset="0"/>
              </a:rPr>
              <a:t>comunicazione</a:t>
            </a:r>
            <a:r>
              <a:rPr lang="it-IT" sz="2400" dirty="0">
                <a:latin typeface="Arial" panose="020B0604020202020204" pitchFamily="34" charset="0"/>
                <a:ea typeface="Tahoma" pitchFamily="34" charset="0"/>
                <a:cs typeface="Arial" panose="020B0604020202020204" pitchFamily="34" charset="0"/>
              </a:rPr>
              <a:t> all’Amministrazione dell’avvenuto rinnovo del CCNL e </a:t>
            </a:r>
            <a:r>
              <a:rPr lang="it-IT" sz="2400" b="1" dirty="0">
                <a:latin typeface="Arial" panose="020B0604020202020204" pitchFamily="34" charset="0"/>
                <a:ea typeface="Tahoma" pitchFamily="34" charset="0"/>
                <a:cs typeface="Arial" panose="020B0604020202020204" pitchFamily="34" charset="0"/>
              </a:rPr>
              <a:t>richiesta di revisione/rinegoziazione</a:t>
            </a:r>
            <a:r>
              <a:rPr lang="it-IT" sz="2400" dirty="0">
                <a:latin typeface="Arial" panose="020B0604020202020204" pitchFamily="34" charset="0"/>
                <a:ea typeface="Tahoma" pitchFamily="34" charset="0"/>
                <a:cs typeface="Arial" panose="020B0604020202020204" pitchFamily="34" charset="0"/>
              </a:rPr>
              <a:t>, richiamando: il principio insito nell’appalto del mantenimento dell’</a:t>
            </a:r>
            <a:r>
              <a:rPr lang="it-IT" sz="2400" b="1" dirty="0">
                <a:latin typeface="Arial" panose="020B0604020202020204" pitchFamily="34" charset="0"/>
                <a:ea typeface="Tahoma" pitchFamily="34" charset="0"/>
                <a:cs typeface="Arial" panose="020B0604020202020204" pitchFamily="34" charset="0"/>
              </a:rPr>
              <a:t>equilibrio contrattuale</a:t>
            </a:r>
            <a:r>
              <a:rPr lang="it-IT" sz="2400" dirty="0">
                <a:latin typeface="Arial" panose="020B0604020202020204" pitchFamily="34" charset="0"/>
                <a:ea typeface="Tahoma" pitchFamily="34" charset="0"/>
                <a:cs typeface="Arial" panose="020B0604020202020204" pitchFamily="34" charset="0"/>
              </a:rPr>
              <a:t>; dell’importanza della </a:t>
            </a:r>
            <a:r>
              <a:rPr lang="it-IT" sz="2400" b="1" dirty="0">
                <a:latin typeface="Arial" panose="020B0604020202020204" pitchFamily="34" charset="0"/>
                <a:ea typeface="Tahoma" pitchFamily="34" charset="0"/>
                <a:cs typeface="Arial" panose="020B0604020202020204" pitchFamily="34" charset="0"/>
              </a:rPr>
              <a:t>qualità dei servizi</a:t>
            </a:r>
            <a:r>
              <a:rPr lang="it-IT" sz="2400" dirty="0">
                <a:latin typeface="Arial" panose="020B0604020202020204" pitchFamily="34" charset="0"/>
                <a:ea typeface="Tahoma" pitchFamily="34" charset="0"/>
                <a:cs typeface="Arial" panose="020B0604020202020204" pitchFamily="34" charset="0"/>
              </a:rPr>
              <a:t>, della </a:t>
            </a:r>
            <a:r>
              <a:rPr lang="it-IT" sz="2400" b="1" dirty="0">
                <a:latin typeface="Arial" panose="020B0604020202020204" pitchFamily="34" charset="0"/>
                <a:ea typeface="Tahoma" pitchFamily="34" charset="0"/>
                <a:cs typeface="Arial" panose="020B0604020202020204" pitchFamily="34" charset="0"/>
              </a:rPr>
              <a:t>non contraddittorietà </a:t>
            </a:r>
            <a:r>
              <a:rPr lang="it-IT" sz="2400" dirty="0">
                <a:latin typeface="Arial" panose="020B0604020202020204" pitchFamily="34" charset="0"/>
                <a:ea typeface="Tahoma" pitchFamily="34" charset="0"/>
                <a:cs typeface="Arial" panose="020B0604020202020204" pitchFamily="34" charset="0"/>
              </a:rPr>
              <a:t>verso un adempimento dovuto verso i soci/lavoratori; del principio di </a:t>
            </a:r>
            <a:r>
              <a:rPr lang="it-IT" sz="2400" b="1" dirty="0">
                <a:latin typeface="Arial" panose="020B0604020202020204" pitchFamily="34" charset="0"/>
                <a:ea typeface="Tahoma" pitchFamily="34" charset="0"/>
                <a:cs typeface="Arial" panose="020B0604020202020204" pitchFamily="34" charset="0"/>
              </a:rPr>
              <a:t>buona fede oggettiva</a:t>
            </a:r>
            <a:r>
              <a:rPr lang="it-IT" sz="2400" dirty="0">
                <a:latin typeface="Arial" panose="020B0604020202020204" pitchFamily="34" charset="0"/>
                <a:ea typeface="Tahoma" pitchFamily="34" charset="0"/>
                <a:cs typeface="Arial" panose="020B0604020202020204" pitchFamily="34" charset="0"/>
              </a:rPr>
              <a:t> e prospettando l’azione di </a:t>
            </a:r>
            <a:r>
              <a:rPr lang="it-IT" sz="2400" b="1" dirty="0">
                <a:latin typeface="Arial" panose="020B0604020202020204" pitchFamily="34" charset="0"/>
                <a:ea typeface="Tahoma" pitchFamily="34" charset="0"/>
                <a:cs typeface="Arial" panose="020B0604020202020204" pitchFamily="34" charset="0"/>
              </a:rPr>
              <a:t>risoluzione per eccessiva onerosità </a:t>
            </a:r>
            <a:r>
              <a:rPr lang="it-IT" sz="2400" dirty="0">
                <a:latin typeface="Arial" panose="020B0604020202020204" pitchFamily="34" charset="0"/>
                <a:ea typeface="Tahoma" pitchFamily="34" charset="0"/>
                <a:cs typeface="Arial" panose="020B0604020202020204" pitchFamily="34" charset="0"/>
              </a:rPr>
              <a:t>ai sensi dell’art. 1467 c.c.</a:t>
            </a:r>
            <a:br>
              <a:rPr lang="it-IT" sz="2400" dirty="0">
                <a:latin typeface="Arial" panose="020B0604020202020204" pitchFamily="34" charset="0"/>
                <a:ea typeface="Tahoma" pitchFamily="34" charset="0"/>
                <a:cs typeface="Arial" panose="020B0604020202020204" pitchFamily="34" charset="0"/>
              </a:rPr>
            </a:br>
            <a:endParaRPr lang="it-IT" sz="2400" dirty="0">
              <a:solidFill>
                <a:srgbClr val="474747"/>
              </a:solidFill>
              <a:latin typeface="Arial" panose="020B0604020202020204" pitchFamily="34" charset="0"/>
              <a:cs typeface="Arial" panose="020B0604020202020204" pitchFamily="34" charset="0"/>
            </a:endParaRPr>
          </a:p>
        </p:txBody>
      </p:sp>
      <p:sp>
        <p:nvSpPr>
          <p:cNvPr id="4" name="Rettangolo 3"/>
          <p:cNvSpPr/>
          <p:nvPr/>
        </p:nvSpPr>
        <p:spPr>
          <a:xfrm>
            <a:off x="2924487" y="5088796"/>
            <a:ext cx="6480720" cy="646331"/>
          </a:xfrm>
          <a:prstGeom prst="rect">
            <a:avLst/>
          </a:prstGeom>
        </p:spPr>
        <p:txBody>
          <a:bodyPr wrap="square">
            <a:spAutoFit/>
          </a:bodyPr>
          <a:lstStyle/>
          <a:p>
            <a:pPr algn="ctr"/>
            <a:br>
              <a:rPr lang="it-IT" altLang="ja-JP" b="1" dirty="0">
                <a:solidFill>
                  <a:srgbClr val="000136"/>
                </a:solidFill>
                <a:effectLst>
                  <a:outerShdw blurRad="38100" dist="38100" dir="2700000" algn="tl">
                    <a:srgbClr val="C0C0C0"/>
                  </a:outerShdw>
                </a:effectLst>
              </a:rPr>
            </a:br>
            <a:endParaRPr lang="it-IT" b="1" dirty="0">
              <a:solidFill>
                <a:srgbClr val="000136"/>
              </a:solidFill>
            </a:endParaRPr>
          </a:p>
        </p:txBody>
      </p:sp>
      <p:sp>
        <p:nvSpPr>
          <p:cNvPr id="3" name="AutoShape 2" descr="Legacoopsociali Sardeg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7" name="AutoShape 4" descr="Legacoopsociali Sardeg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AutoShape 6" descr="Legacoopsociali Sardegn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Tree>
    <p:extLst>
      <p:ext uri="{BB962C8B-B14F-4D97-AF65-F5344CB8AC3E}">
        <p14:creationId xmlns:p14="http://schemas.microsoft.com/office/powerpoint/2010/main" val="707160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68403" y="465138"/>
            <a:ext cx="7992888" cy="6276230"/>
          </a:xfrm>
        </p:spPr>
        <p:txBody>
          <a:bodyPr>
            <a:noAutofit/>
          </a:bodyPr>
          <a:lstStyle/>
          <a:p>
            <a: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t>ANAC e giurisprudenza</a:t>
            </a: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r>
              <a:rPr lang="it-IT" sz="18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D</a:t>
            </a:r>
            <a:r>
              <a:rPr lang="it-IT" sz="1800" dirty="0">
                <a:latin typeface="Arial" panose="020B0604020202020204" pitchFamily="34" charset="0"/>
                <a:ea typeface="Tahoma" pitchFamily="34" charset="0"/>
                <a:cs typeface="Arial" panose="020B0604020202020204" pitchFamily="34" charset="0"/>
              </a:rPr>
              <a:t>a ultimo </a:t>
            </a:r>
            <a:r>
              <a:rPr lang="it-IT" sz="1800" b="1" u="sng" dirty="0">
                <a:latin typeface="Arial" panose="020B0604020202020204" pitchFamily="34" charset="0"/>
                <a:ea typeface="Tahoma" pitchFamily="34" charset="0"/>
                <a:cs typeface="Arial" panose="020B0604020202020204" pitchFamily="34" charset="0"/>
              </a:rPr>
              <a:t>parere ANAC 20 marzo 2024, n. 14</a:t>
            </a:r>
            <a:r>
              <a:rPr lang="it-IT" sz="1800" dirty="0">
                <a:latin typeface="Arial" panose="020B0604020202020204" pitchFamily="34" charset="0"/>
                <a:ea typeface="Tahoma" pitchFamily="34" charset="0"/>
                <a:cs typeface="Arial" panose="020B0604020202020204" pitchFamily="34" charset="0"/>
              </a:rPr>
              <a:t>: «In relazione al quesito posto, riferito ad un </a:t>
            </a:r>
            <a:r>
              <a:rPr lang="it-IT" sz="1800" b="1" dirty="0">
                <a:latin typeface="Arial" panose="020B0604020202020204" pitchFamily="34" charset="0"/>
                <a:ea typeface="Tahoma" pitchFamily="34" charset="0"/>
                <a:cs typeface="Arial" panose="020B0604020202020204" pitchFamily="34" charset="0"/>
              </a:rPr>
              <a:t>appalto disciplinato dal d.lgs. 50/2016</a:t>
            </a:r>
            <a:r>
              <a:rPr lang="it-IT" sz="1800" dirty="0">
                <a:latin typeface="Arial" panose="020B0604020202020204" pitchFamily="34" charset="0"/>
                <a:ea typeface="Tahoma" pitchFamily="34" charset="0"/>
                <a:cs typeface="Arial" panose="020B0604020202020204" pitchFamily="34" charset="0"/>
              </a:rPr>
              <a:t>, si osserva preliminarmente che con diverse pronunce, riferite a casi analoghi al presente (tra le tante, pareri </a:t>
            </a:r>
            <a:r>
              <a:rPr lang="it-IT" sz="1800" dirty="0" err="1">
                <a:latin typeface="Arial" panose="020B0604020202020204" pitchFamily="34" charset="0"/>
                <a:ea typeface="Tahoma" pitchFamily="34" charset="0"/>
                <a:cs typeface="Arial" panose="020B0604020202020204" pitchFamily="34" charset="0"/>
              </a:rPr>
              <a:t>Funz</a:t>
            </a:r>
            <a:r>
              <a:rPr lang="it-IT" sz="1800" dirty="0">
                <a:latin typeface="Arial" panose="020B0604020202020204" pitchFamily="34" charset="0"/>
                <a:ea typeface="Tahoma" pitchFamily="34" charset="0"/>
                <a:cs typeface="Arial" panose="020B0604020202020204" pitchFamily="34" charset="0"/>
              </a:rPr>
              <a:t> Cons n. n. 4/2023, 26/2022, n. 49/2022, n. 51/2022, delibera n. 63/2022- AG1/2022, delibera n. 265/2022-AG 5/2022), l’Autorità ha evidenziato che la possibilità di procedere alla </a:t>
            </a:r>
            <a:r>
              <a:rPr lang="it-IT" sz="1800" b="1" dirty="0">
                <a:latin typeface="Arial" panose="020B0604020202020204" pitchFamily="34" charset="0"/>
                <a:ea typeface="Tahoma" pitchFamily="34" charset="0"/>
                <a:cs typeface="Arial" panose="020B0604020202020204" pitchFamily="34" charset="0"/>
              </a:rPr>
              <a:t>modifica dei contratti pubblici</a:t>
            </a:r>
            <a:r>
              <a:rPr lang="it-IT" sz="1800" dirty="0">
                <a:latin typeface="Arial" panose="020B0604020202020204" pitchFamily="34" charset="0"/>
                <a:ea typeface="Tahoma" pitchFamily="34" charset="0"/>
                <a:cs typeface="Arial" panose="020B0604020202020204" pitchFamily="34" charset="0"/>
              </a:rPr>
              <a:t> durante il periodo di efficacia, è </a:t>
            </a:r>
            <a:r>
              <a:rPr lang="it-IT" sz="1800" b="1" dirty="0">
                <a:latin typeface="Arial" panose="020B0604020202020204" pitchFamily="34" charset="0"/>
                <a:ea typeface="Tahoma" pitchFamily="34" charset="0"/>
                <a:cs typeface="Arial" panose="020B0604020202020204" pitchFamily="34" charset="0"/>
              </a:rPr>
              <a:t>limitata ai casi, specifici e tassativi, fissati dall’art. 106 del Codice</a:t>
            </a:r>
            <a:r>
              <a:rPr lang="it-IT" sz="1800" dirty="0">
                <a:latin typeface="Arial" panose="020B0604020202020204" pitchFamily="34" charset="0"/>
                <a:ea typeface="Tahoma" pitchFamily="34" charset="0"/>
                <a:cs typeface="Arial" panose="020B0604020202020204" pitchFamily="34" charset="0"/>
              </a:rPr>
              <a:t>, quale disposizione di stretta interpretazione, trattandosi di una deroga al principio dell’evidenza pubblica (Comunicato del Presidente del 21 marzo 2021). Tra tali casi l’art. 106 del Codice, include al comma 1, lett. a), la </a:t>
            </a:r>
            <a:r>
              <a:rPr lang="it-IT" sz="1800" b="1" dirty="0">
                <a:latin typeface="Arial" panose="020B0604020202020204" pitchFamily="34" charset="0"/>
                <a:ea typeface="Tahoma" pitchFamily="34" charset="0"/>
                <a:cs typeface="Arial" panose="020B0604020202020204" pitchFamily="34" charset="0"/>
              </a:rPr>
              <a:t>possibilità di procedere alla revisione dei prezzi</a:t>
            </a:r>
            <a:r>
              <a:rPr lang="it-IT" sz="1800" dirty="0">
                <a:latin typeface="Arial" panose="020B0604020202020204" pitchFamily="34" charset="0"/>
                <a:ea typeface="Tahoma" pitchFamily="34" charset="0"/>
                <a:cs typeface="Arial" panose="020B0604020202020204" pitchFamily="34" charset="0"/>
              </a:rPr>
              <a:t>, purché la stessa sia stata prevista nei documenti di gara in </a:t>
            </a:r>
            <a:r>
              <a:rPr lang="it-IT" sz="1800" b="1" dirty="0">
                <a:latin typeface="Arial" panose="020B0604020202020204" pitchFamily="34" charset="0"/>
                <a:ea typeface="Tahoma" pitchFamily="34" charset="0"/>
                <a:cs typeface="Arial" panose="020B0604020202020204" pitchFamily="34" charset="0"/>
              </a:rPr>
              <a:t>clausole chiare, precise e inequivocabili</a:t>
            </a:r>
            <a:r>
              <a:rPr lang="it-IT" sz="1800" dirty="0">
                <a:latin typeface="Arial" panose="020B0604020202020204" pitchFamily="34" charset="0"/>
                <a:ea typeface="Tahoma" pitchFamily="34" charset="0"/>
                <a:cs typeface="Arial" panose="020B0604020202020204" pitchFamily="34" charset="0"/>
              </a:rPr>
              <a:t>»</a:t>
            </a:r>
            <a:br>
              <a:rPr lang="it-IT" sz="1800" dirty="0">
                <a:latin typeface="Arial" panose="020B0604020202020204" pitchFamily="34" charset="0"/>
                <a:ea typeface="Tahoma" pitchFamily="34" charset="0"/>
                <a:cs typeface="Arial" panose="020B0604020202020204" pitchFamily="34" charset="0"/>
              </a:rPr>
            </a:br>
            <a:endParaRPr lang="it-IT" sz="1800" dirty="0">
              <a:latin typeface="Arial" panose="020B0604020202020204" pitchFamily="34" charset="0"/>
              <a:ea typeface="Tahoma" pitchFamily="34" charset="0"/>
              <a:cs typeface="Arial" panose="020B0604020202020204" pitchFamily="34" charset="0"/>
            </a:endParaRPr>
          </a:p>
        </p:txBody>
      </p:sp>
      <p:sp>
        <p:nvSpPr>
          <p:cNvPr id="4" name="Rettangolo 3"/>
          <p:cNvSpPr/>
          <p:nvPr/>
        </p:nvSpPr>
        <p:spPr>
          <a:xfrm>
            <a:off x="2924487" y="5088796"/>
            <a:ext cx="6480720" cy="646331"/>
          </a:xfrm>
          <a:prstGeom prst="rect">
            <a:avLst/>
          </a:prstGeom>
        </p:spPr>
        <p:txBody>
          <a:bodyPr wrap="square">
            <a:spAutoFit/>
          </a:bodyPr>
          <a:lstStyle/>
          <a:p>
            <a:pPr algn="ctr"/>
            <a:br>
              <a:rPr lang="it-IT" altLang="ja-JP" b="1" dirty="0">
                <a:solidFill>
                  <a:srgbClr val="000136"/>
                </a:solidFill>
                <a:effectLst>
                  <a:outerShdw blurRad="38100" dist="38100" dir="2700000" algn="tl">
                    <a:srgbClr val="C0C0C0"/>
                  </a:outerShdw>
                </a:effectLst>
              </a:rPr>
            </a:br>
            <a:endParaRPr lang="it-IT" b="1" dirty="0">
              <a:solidFill>
                <a:srgbClr val="000136"/>
              </a:solidFill>
            </a:endParaRPr>
          </a:p>
        </p:txBody>
      </p:sp>
      <p:sp>
        <p:nvSpPr>
          <p:cNvPr id="3" name="AutoShape 2" descr="Legacoopsociali Sardeg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7" name="AutoShape 4" descr="Legacoopsociali Sardeg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AutoShape 6" descr="Legacoopsociali Sardegn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Tree>
    <p:extLst>
      <p:ext uri="{BB962C8B-B14F-4D97-AF65-F5344CB8AC3E}">
        <p14:creationId xmlns:p14="http://schemas.microsoft.com/office/powerpoint/2010/main" val="3950246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68403" y="465138"/>
            <a:ext cx="7992888" cy="6276230"/>
          </a:xfrm>
        </p:spPr>
        <p:txBody>
          <a:bodyPr>
            <a:noAutofit/>
          </a:bodyPr>
          <a:lstStyle/>
          <a:p>
            <a: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t>ANAC e giurisprudenza</a:t>
            </a: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r>
              <a:rPr lang="it-IT" sz="1800" dirty="0">
                <a:latin typeface="Arial" panose="020B0604020202020204" pitchFamily="34" charset="0"/>
                <a:ea typeface="Tahoma" pitchFamily="34" charset="0"/>
                <a:cs typeface="Arial" panose="020B0604020202020204" pitchFamily="34" charset="0"/>
              </a:rPr>
              <a:t>S</a:t>
            </a:r>
            <a:r>
              <a:rPr lang="it-IT" sz="18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empre</a:t>
            </a:r>
            <a:r>
              <a:rPr lang="it-IT" sz="1800" dirty="0">
                <a:latin typeface="Arial" panose="020B0604020202020204" pitchFamily="34" charset="0"/>
                <a:ea typeface="Tahoma" pitchFamily="34" charset="0"/>
                <a:cs typeface="Arial" panose="020B0604020202020204" pitchFamily="34" charset="0"/>
              </a:rPr>
              <a:t> </a:t>
            </a:r>
            <a:r>
              <a:rPr lang="it-IT" sz="1800" b="1" dirty="0">
                <a:latin typeface="Arial" panose="020B0604020202020204" pitchFamily="34" charset="0"/>
                <a:ea typeface="Tahoma" pitchFamily="34" charset="0"/>
                <a:cs typeface="Arial" panose="020B0604020202020204" pitchFamily="34" charset="0"/>
              </a:rPr>
              <a:t>parere ANAC 20 marzo 2024, n. 14</a:t>
            </a:r>
            <a:r>
              <a:rPr lang="it-IT" sz="1800" dirty="0">
                <a:latin typeface="Arial" panose="020B0604020202020204" pitchFamily="34" charset="0"/>
                <a:ea typeface="Tahoma" pitchFamily="34" charset="0"/>
                <a:cs typeface="Arial" panose="020B0604020202020204" pitchFamily="34" charset="0"/>
              </a:rPr>
              <a:t>: «Le considerazioni svolte trovano conforto nel </a:t>
            </a:r>
            <a:r>
              <a:rPr lang="it-IT" sz="1800" b="1" dirty="0">
                <a:latin typeface="Arial" panose="020B0604020202020204" pitchFamily="34" charset="0"/>
                <a:ea typeface="Tahoma" pitchFamily="34" charset="0"/>
                <a:cs typeface="Arial" panose="020B0604020202020204" pitchFamily="34" charset="0"/>
              </a:rPr>
              <a:t>conforme orientamento del giudice amministrativo</a:t>
            </a:r>
            <a:r>
              <a:rPr lang="it-IT" sz="1800" dirty="0">
                <a:latin typeface="Arial" panose="020B0604020202020204" pitchFamily="34" charset="0"/>
                <a:ea typeface="Tahoma" pitchFamily="34" charset="0"/>
                <a:cs typeface="Arial" panose="020B0604020202020204" pitchFamily="34" charset="0"/>
              </a:rPr>
              <a:t>, il quale riconduce le eventuali </a:t>
            </a:r>
            <a:r>
              <a:rPr lang="it-IT" sz="1800" b="1" dirty="0">
                <a:latin typeface="Arial" panose="020B0604020202020204" pitchFamily="34" charset="0"/>
                <a:ea typeface="Tahoma" pitchFamily="34" charset="0"/>
                <a:cs typeface="Arial" panose="020B0604020202020204" pitchFamily="34" charset="0"/>
              </a:rPr>
              <a:t>istanze di revisione dei prezzi </a:t>
            </a:r>
            <a:r>
              <a:rPr lang="it-IT" sz="1800" dirty="0">
                <a:latin typeface="Arial" panose="020B0604020202020204" pitchFamily="34" charset="0"/>
                <a:ea typeface="Tahoma" pitchFamily="34" charset="0"/>
                <a:cs typeface="Arial" panose="020B0604020202020204" pitchFamily="34" charset="0"/>
              </a:rPr>
              <a:t>avanzate dall’appaltatore a seguito di asseriti aumenti dei costi di un servizio, nella previsione della </a:t>
            </a:r>
            <a:r>
              <a:rPr lang="it-IT" sz="1800" b="1" dirty="0">
                <a:solidFill>
                  <a:schemeClr val="tx1"/>
                </a:solidFill>
                <a:latin typeface="Arial" panose="020B0604020202020204" pitchFamily="34" charset="0"/>
                <a:ea typeface="Tahoma" pitchFamily="34" charset="0"/>
                <a:cs typeface="Arial" panose="020B0604020202020204" pitchFamily="34" charset="0"/>
              </a:rPr>
              <a:t>lettera a) dell’art. 106, comma 1, del Codice </a:t>
            </a:r>
            <a:r>
              <a:rPr lang="it-IT" sz="1800" dirty="0">
                <a:latin typeface="Arial" panose="020B0604020202020204" pitchFamily="34" charset="0"/>
                <a:ea typeface="Tahoma" pitchFamily="34" charset="0"/>
                <a:cs typeface="Arial" panose="020B0604020202020204" pitchFamily="34" charset="0"/>
              </a:rPr>
              <a:t>(in tal senso </a:t>
            </a:r>
            <a:r>
              <a:rPr lang="it-IT" sz="1800" b="1" dirty="0">
                <a:latin typeface="Arial" panose="020B0604020202020204" pitchFamily="34" charset="0"/>
                <a:ea typeface="Tahoma" pitchFamily="34" charset="0"/>
                <a:cs typeface="Arial" panose="020B0604020202020204" pitchFamily="34" charset="0"/>
              </a:rPr>
              <a:t>TAR Lombardia n. 238/2022</a:t>
            </a:r>
            <a:r>
              <a:rPr lang="it-IT" sz="1800" dirty="0">
                <a:latin typeface="Arial" panose="020B0604020202020204" pitchFamily="34" charset="0"/>
                <a:ea typeface="Tahoma" pitchFamily="34" charset="0"/>
                <a:cs typeface="Arial" panose="020B0604020202020204" pitchFamily="34" charset="0"/>
              </a:rPr>
              <a:t>) (…)»</a:t>
            </a:r>
            <a:br>
              <a:rPr lang="it-IT" sz="1800" dirty="0">
                <a:latin typeface="Arial" panose="020B0604020202020204" pitchFamily="34" charset="0"/>
                <a:ea typeface="Tahoma" pitchFamily="34" charset="0"/>
                <a:cs typeface="Arial" panose="020B0604020202020204" pitchFamily="34" charset="0"/>
              </a:rPr>
            </a:br>
            <a:br>
              <a:rPr lang="it-IT" sz="1800" dirty="0">
                <a:latin typeface="Arial" panose="020B0604020202020204" pitchFamily="34" charset="0"/>
                <a:ea typeface="Tahoma" pitchFamily="34" charset="0"/>
                <a:cs typeface="Arial" panose="020B0604020202020204" pitchFamily="34" charset="0"/>
              </a:rPr>
            </a:br>
            <a:br>
              <a:rPr lang="it-IT" sz="1800" dirty="0">
                <a:latin typeface="Book Antiqua" panose="02040602050305030304" pitchFamily="18" charset="0"/>
                <a:ea typeface="Tahoma" pitchFamily="34" charset="0"/>
                <a:cs typeface="Tahoma" pitchFamily="34" charset="0"/>
              </a:rPr>
            </a:br>
            <a:br>
              <a:rPr lang="it-IT" sz="1800" dirty="0">
                <a:latin typeface="Book Antiqua" panose="02040602050305030304" pitchFamily="18" charset="0"/>
                <a:ea typeface="Tahoma" pitchFamily="34" charset="0"/>
                <a:cs typeface="Tahoma" pitchFamily="34" charset="0"/>
              </a:rPr>
            </a:br>
            <a:endParaRPr lang="it-IT" sz="1800" dirty="0">
              <a:latin typeface="Book Antiqua" panose="02040602050305030304" pitchFamily="18" charset="0"/>
              <a:ea typeface="Tahoma" pitchFamily="34" charset="0"/>
              <a:cs typeface="Tahoma" pitchFamily="34" charset="0"/>
            </a:endParaRPr>
          </a:p>
        </p:txBody>
      </p:sp>
      <p:sp>
        <p:nvSpPr>
          <p:cNvPr id="4" name="Rettangolo 3"/>
          <p:cNvSpPr/>
          <p:nvPr/>
        </p:nvSpPr>
        <p:spPr>
          <a:xfrm>
            <a:off x="2924487" y="5088796"/>
            <a:ext cx="6480720" cy="646331"/>
          </a:xfrm>
          <a:prstGeom prst="rect">
            <a:avLst/>
          </a:prstGeom>
        </p:spPr>
        <p:txBody>
          <a:bodyPr wrap="square">
            <a:spAutoFit/>
          </a:bodyPr>
          <a:lstStyle/>
          <a:p>
            <a:pPr algn="ctr"/>
            <a:br>
              <a:rPr lang="it-IT" altLang="ja-JP" b="1" dirty="0">
                <a:solidFill>
                  <a:srgbClr val="000136"/>
                </a:solidFill>
                <a:effectLst>
                  <a:outerShdw blurRad="38100" dist="38100" dir="2700000" algn="tl">
                    <a:srgbClr val="C0C0C0"/>
                  </a:outerShdw>
                </a:effectLst>
              </a:rPr>
            </a:br>
            <a:endParaRPr lang="it-IT" b="1" dirty="0">
              <a:solidFill>
                <a:srgbClr val="000136"/>
              </a:solidFill>
            </a:endParaRPr>
          </a:p>
        </p:txBody>
      </p:sp>
      <p:sp>
        <p:nvSpPr>
          <p:cNvPr id="3" name="AutoShape 2" descr="Legacoopsociali Sardeg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7" name="AutoShape 4" descr="Legacoopsociali Sardeg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AutoShape 6" descr="Legacoopsociali Sardegn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Tree>
    <p:extLst>
      <p:ext uri="{BB962C8B-B14F-4D97-AF65-F5344CB8AC3E}">
        <p14:creationId xmlns:p14="http://schemas.microsoft.com/office/powerpoint/2010/main" val="929602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68403" y="465138"/>
            <a:ext cx="7992888" cy="6276230"/>
          </a:xfrm>
        </p:spPr>
        <p:txBody>
          <a:bodyPr>
            <a:noAutofit/>
          </a:bodyPr>
          <a:lstStyle/>
          <a:p>
            <a: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t>ANAC e giurisprudenza</a:t>
            </a: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r>
              <a:rPr lang="it-IT" sz="18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non basta evocare </a:t>
            </a:r>
            <a:r>
              <a:rPr lang="it-IT" sz="1800" b="1" dirty="0">
                <a:latin typeface="Arial" panose="020B0604020202020204" pitchFamily="34" charset="0"/>
                <a:ea typeface="Tahoma" pitchFamily="34" charset="0"/>
                <a:cs typeface="Arial" panose="020B0604020202020204" pitchFamily="34" charset="0"/>
              </a:rPr>
              <a:t>la sopravvenienza di un nuovo CCNL </a:t>
            </a:r>
            <a:r>
              <a:rPr lang="it-IT" sz="1800" dirty="0">
                <a:latin typeface="Arial" panose="020B0604020202020204" pitchFamily="34" charset="0"/>
                <a:ea typeface="Tahoma" pitchFamily="34" charset="0"/>
                <a:cs typeface="Arial" panose="020B0604020202020204" pitchFamily="34" charset="0"/>
              </a:rPr>
              <a:t>per prefigurare  una </a:t>
            </a:r>
            <a:r>
              <a:rPr lang="it-IT" sz="1800" b="1" dirty="0">
                <a:latin typeface="Arial" panose="020B0604020202020204" pitchFamily="34" charset="0"/>
                <a:ea typeface="Tahoma" pitchFamily="34" charset="0"/>
                <a:cs typeface="Arial" panose="020B0604020202020204" pitchFamily="34" charset="0"/>
              </a:rPr>
              <a:t>circostanza eccezionale ed imprevedibile  </a:t>
            </a:r>
            <a:r>
              <a:rPr lang="it-IT" sz="1800" dirty="0">
                <a:latin typeface="Arial" panose="020B0604020202020204" pitchFamily="34" charset="0"/>
                <a:ea typeface="Tahoma" pitchFamily="34" charset="0"/>
                <a:cs typeface="Arial" panose="020B0604020202020204" pitchFamily="34" charset="0"/>
              </a:rPr>
              <a:t>(</a:t>
            </a:r>
            <a:r>
              <a:rPr lang="it-IT" sz="1800" b="1" u="sng" dirty="0">
                <a:latin typeface="Arial" panose="020B0604020202020204" pitchFamily="34" charset="0"/>
                <a:ea typeface="Tahoma" pitchFamily="34" charset="0"/>
                <a:cs typeface="Arial" panose="020B0604020202020204" pitchFamily="34" charset="0"/>
              </a:rPr>
              <a:t>Cons. Stato, Sez. V, 7.07.2023, n. 6652</a:t>
            </a:r>
            <a:r>
              <a:rPr lang="it-IT" sz="1800" dirty="0">
                <a:latin typeface="Arial" panose="020B0604020202020204" pitchFamily="34" charset="0"/>
                <a:ea typeface="Tahoma" pitchFamily="34" charset="0"/>
                <a:cs typeface="Arial" panose="020B0604020202020204" pitchFamily="34" charset="0"/>
              </a:rPr>
              <a:t>). Dall’altro, non mancano pronunce che per un certo verso «aprono» verso l’astratta considerazione della variabile del costo del lavoro, nell’ambito dell’ipotesi dell’art. 106, comma 1, lett. c d.lgs. n. 50/2016 (</a:t>
            </a:r>
            <a:r>
              <a:rPr lang="it-IT" sz="1800" b="1" u="sng" dirty="0">
                <a:latin typeface="Arial" panose="020B0604020202020204" pitchFamily="34" charset="0"/>
                <a:ea typeface="Tahoma" pitchFamily="34" charset="0"/>
                <a:cs typeface="Arial" panose="020B0604020202020204" pitchFamily="34" charset="0"/>
              </a:rPr>
              <a:t>Tar Lombardia, Brescia, Sez. I, 24.02.2023, n. 160</a:t>
            </a:r>
            <a:r>
              <a:rPr lang="it-IT" sz="1800" dirty="0">
                <a:latin typeface="Arial" panose="020B0604020202020204" pitchFamily="34" charset="0"/>
                <a:ea typeface="Tahoma" pitchFamily="34" charset="0"/>
                <a:cs typeface="Arial" panose="020B0604020202020204" pitchFamily="34" charset="0"/>
              </a:rPr>
              <a:t>)</a:t>
            </a:r>
            <a:br>
              <a:rPr lang="it-IT" sz="1800" dirty="0">
                <a:latin typeface="Arial" panose="020B0604020202020204" pitchFamily="34" charset="0"/>
                <a:ea typeface="Tahoma" pitchFamily="34" charset="0"/>
                <a:cs typeface="Arial" panose="020B0604020202020204" pitchFamily="34" charset="0"/>
              </a:rPr>
            </a:br>
            <a:br>
              <a:rPr lang="it-IT" sz="1800" dirty="0">
                <a:latin typeface="Book Antiqua" panose="02040602050305030304" pitchFamily="18" charset="0"/>
                <a:ea typeface="Tahoma" pitchFamily="34" charset="0"/>
                <a:cs typeface="Tahoma" pitchFamily="34" charset="0"/>
              </a:rPr>
            </a:br>
            <a:br>
              <a:rPr lang="it-IT" sz="1800" dirty="0">
                <a:latin typeface="Book Antiqua" panose="02040602050305030304" pitchFamily="18" charset="0"/>
                <a:ea typeface="Tahoma" pitchFamily="34" charset="0"/>
                <a:cs typeface="Tahoma" pitchFamily="34" charset="0"/>
              </a:rPr>
            </a:br>
            <a:endParaRPr lang="it-IT" sz="1800" dirty="0">
              <a:latin typeface="Book Antiqua" panose="02040602050305030304" pitchFamily="18" charset="0"/>
              <a:ea typeface="Tahoma" pitchFamily="34" charset="0"/>
              <a:cs typeface="Tahoma" pitchFamily="34" charset="0"/>
            </a:endParaRPr>
          </a:p>
        </p:txBody>
      </p:sp>
      <p:sp>
        <p:nvSpPr>
          <p:cNvPr id="4" name="Rettangolo 3"/>
          <p:cNvSpPr/>
          <p:nvPr/>
        </p:nvSpPr>
        <p:spPr>
          <a:xfrm>
            <a:off x="2924487" y="5088796"/>
            <a:ext cx="6480720" cy="646331"/>
          </a:xfrm>
          <a:prstGeom prst="rect">
            <a:avLst/>
          </a:prstGeom>
        </p:spPr>
        <p:txBody>
          <a:bodyPr wrap="square">
            <a:spAutoFit/>
          </a:bodyPr>
          <a:lstStyle/>
          <a:p>
            <a:pPr algn="ctr"/>
            <a:br>
              <a:rPr lang="it-IT" altLang="ja-JP" b="1" dirty="0">
                <a:solidFill>
                  <a:srgbClr val="000136"/>
                </a:solidFill>
                <a:effectLst>
                  <a:outerShdw blurRad="38100" dist="38100" dir="2700000" algn="tl">
                    <a:srgbClr val="C0C0C0"/>
                  </a:outerShdw>
                </a:effectLst>
              </a:rPr>
            </a:br>
            <a:endParaRPr lang="it-IT" b="1" dirty="0">
              <a:solidFill>
                <a:srgbClr val="000136"/>
              </a:solidFill>
            </a:endParaRPr>
          </a:p>
        </p:txBody>
      </p:sp>
      <p:sp>
        <p:nvSpPr>
          <p:cNvPr id="3" name="AutoShape 2" descr="Legacoopsociali Sardeg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7" name="AutoShape 4" descr="Legacoopsociali Sardeg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AutoShape 6" descr="Legacoopsociali Sardegn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Tree>
    <p:extLst>
      <p:ext uri="{BB962C8B-B14F-4D97-AF65-F5344CB8AC3E}">
        <p14:creationId xmlns:p14="http://schemas.microsoft.com/office/powerpoint/2010/main" val="37577578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68403" y="465138"/>
            <a:ext cx="7992888" cy="6276230"/>
          </a:xfrm>
        </p:spPr>
        <p:txBody>
          <a:bodyPr>
            <a:noAutofit/>
          </a:bodyPr>
          <a:lstStyle/>
          <a:p>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Come caliamo, nel quadro di cui sopra, il nuovo CCNL cooperative sociali ? </a:t>
            </a:r>
            <a:b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b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32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r>
              <a:rPr lang="it-IT" sz="2400" dirty="0">
                <a:solidFill>
                  <a:srgbClr val="474747"/>
                </a:solidFill>
                <a:latin typeface="Arial" panose="020B0604020202020204" pitchFamily="34" charset="0"/>
                <a:ea typeface="Tahoma" pitchFamily="34" charset="0"/>
                <a:cs typeface="Arial" panose="020B0604020202020204" pitchFamily="34" charset="0"/>
              </a:rPr>
              <a:t>Procedure di gara sotto la vigenza del d.lgs. n. 50/2016,</a:t>
            </a:r>
            <a:r>
              <a:rPr lang="it-IT" sz="2400" b="1" dirty="0">
                <a:solidFill>
                  <a:srgbClr val="474747"/>
                </a:solidFill>
                <a:latin typeface="Arial" panose="020B0604020202020204" pitchFamily="34" charset="0"/>
                <a:ea typeface="Tahoma" pitchFamily="34" charset="0"/>
                <a:cs typeface="Arial" panose="020B0604020202020204" pitchFamily="34" charset="0"/>
              </a:rPr>
              <a:t> </a:t>
            </a:r>
            <a:r>
              <a:rPr lang="it-IT" sz="2400" b="1" dirty="0">
                <a:solidFill>
                  <a:srgbClr val="FF0000"/>
                </a:solidFill>
                <a:latin typeface="Arial" panose="020B0604020202020204" pitchFamily="34" charset="0"/>
                <a:ea typeface="Tahoma" pitchFamily="34" charset="0"/>
                <a:cs typeface="Arial" panose="020B0604020202020204" pitchFamily="34" charset="0"/>
              </a:rPr>
              <a:t>SI’ d.l. n.4/2022</a:t>
            </a:r>
            <a:br>
              <a:rPr lang="it-IT" sz="2400" b="1" dirty="0">
                <a:solidFill>
                  <a:srgbClr val="474747"/>
                </a:solidFill>
                <a:latin typeface="Arial" panose="020B0604020202020204" pitchFamily="34" charset="0"/>
                <a:ea typeface="Tahoma" pitchFamily="34" charset="0"/>
                <a:cs typeface="Arial" panose="020B0604020202020204" pitchFamily="34" charset="0"/>
              </a:rPr>
            </a:br>
            <a:r>
              <a:rPr lang="it-IT" sz="2400" b="1" dirty="0">
                <a:solidFill>
                  <a:srgbClr val="474747"/>
                </a:solidFill>
                <a:latin typeface="Arial" panose="020B0604020202020204" pitchFamily="34" charset="0"/>
                <a:ea typeface="Tahoma" pitchFamily="34" charset="0"/>
                <a:cs typeface="Arial" panose="020B0604020202020204" pitchFamily="34" charset="0"/>
              </a:rPr>
              <a:t> </a:t>
            </a:r>
            <a:br>
              <a:rPr lang="it-IT" sz="2400" b="1" dirty="0">
                <a:solidFill>
                  <a:srgbClr val="474747"/>
                </a:solidFill>
                <a:latin typeface="Arial" panose="020B0604020202020204" pitchFamily="34" charset="0"/>
                <a:ea typeface="Tahoma" pitchFamily="34" charset="0"/>
                <a:cs typeface="Arial" panose="020B0604020202020204" pitchFamily="34" charset="0"/>
              </a:rPr>
            </a:br>
            <a:r>
              <a:rPr lang="it-IT" sz="2400" dirty="0">
                <a:solidFill>
                  <a:srgbClr val="474747"/>
                </a:solidFill>
                <a:latin typeface="Arial" panose="020B0604020202020204" pitchFamily="34" charset="0"/>
                <a:ea typeface="Tahoma" pitchFamily="34" charset="0"/>
                <a:cs typeface="Arial" panose="020B0604020202020204" pitchFamily="34" charset="0"/>
              </a:rPr>
              <a:t>Le ipotesi dovrebbero essere tutte di lex specialis contenenti clausola di revisione prezzi (essendo una previsione obbligatoria)</a:t>
            </a:r>
            <a:br>
              <a:rPr lang="it-IT" sz="2400" b="1" dirty="0">
                <a:solidFill>
                  <a:srgbClr val="474747"/>
                </a:solidFill>
                <a:latin typeface="Arial" panose="020B0604020202020204" pitchFamily="34" charset="0"/>
                <a:ea typeface="Tahoma" pitchFamily="34" charset="0"/>
                <a:cs typeface="Arial" panose="020B0604020202020204" pitchFamily="34" charset="0"/>
              </a:rPr>
            </a:br>
            <a:br>
              <a:rPr lang="it-IT" sz="2400" b="1" dirty="0">
                <a:solidFill>
                  <a:srgbClr val="474747"/>
                </a:solidFill>
                <a:latin typeface="Arial" panose="020B0604020202020204" pitchFamily="34" charset="0"/>
                <a:ea typeface="Tahoma" pitchFamily="34" charset="0"/>
                <a:cs typeface="Arial" panose="020B0604020202020204" pitchFamily="34" charset="0"/>
              </a:rPr>
            </a:br>
            <a:br>
              <a:rPr lang="it-IT" sz="2400" b="1" dirty="0">
                <a:solidFill>
                  <a:srgbClr val="474747"/>
                </a:solidFill>
                <a:latin typeface="Arial" panose="020B0604020202020204" pitchFamily="34" charset="0"/>
                <a:ea typeface="Tahoma" pitchFamily="34" charset="0"/>
                <a:cs typeface="Arial" panose="020B0604020202020204" pitchFamily="34" charset="0"/>
              </a:rPr>
            </a:br>
            <a:endParaRPr lang="it-IT" sz="1800" dirty="0">
              <a:solidFill>
                <a:srgbClr val="474747"/>
              </a:solidFill>
              <a:latin typeface="Arial" panose="020B0604020202020204" pitchFamily="34" charset="0"/>
              <a:cs typeface="Arial" panose="020B0604020202020204" pitchFamily="34" charset="0"/>
            </a:endParaRPr>
          </a:p>
        </p:txBody>
      </p:sp>
      <p:sp>
        <p:nvSpPr>
          <p:cNvPr id="4" name="Rettangolo 3"/>
          <p:cNvSpPr/>
          <p:nvPr/>
        </p:nvSpPr>
        <p:spPr>
          <a:xfrm>
            <a:off x="2924487" y="5088796"/>
            <a:ext cx="6480720" cy="646331"/>
          </a:xfrm>
          <a:prstGeom prst="rect">
            <a:avLst/>
          </a:prstGeom>
        </p:spPr>
        <p:txBody>
          <a:bodyPr wrap="square">
            <a:spAutoFit/>
          </a:bodyPr>
          <a:lstStyle/>
          <a:p>
            <a:pPr algn="ctr"/>
            <a:br>
              <a:rPr lang="it-IT" altLang="ja-JP" b="1" dirty="0">
                <a:solidFill>
                  <a:srgbClr val="000136"/>
                </a:solidFill>
                <a:effectLst>
                  <a:outerShdw blurRad="38100" dist="38100" dir="2700000" algn="tl">
                    <a:srgbClr val="C0C0C0"/>
                  </a:outerShdw>
                </a:effectLst>
              </a:rPr>
            </a:br>
            <a:endParaRPr lang="it-IT" b="1" dirty="0">
              <a:solidFill>
                <a:srgbClr val="000136"/>
              </a:solidFill>
            </a:endParaRPr>
          </a:p>
        </p:txBody>
      </p:sp>
      <p:sp>
        <p:nvSpPr>
          <p:cNvPr id="3" name="AutoShape 2" descr="Legacoopsociali Sardeg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7" name="AutoShape 4" descr="Legacoopsociali Sardeg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AutoShape 6" descr="Legacoopsociali Sardegn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Tree>
    <p:extLst>
      <p:ext uri="{BB962C8B-B14F-4D97-AF65-F5344CB8AC3E}">
        <p14:creationId xmlns:p14="http://schemas.microsoft.com/office/powerpoint/2010/main" val="13896852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68403" y="465138"/>
            <a:ext cx="7992888" cy="6276230"/>
          </a:xfrm>
        </p:spPr>
        <p:txBody>
          <a:bodyPr>
            <a:noAutofit/>
          </a:bodyPr>
          <a:lstStyle/>
          <a:p>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r>
              <a:rPr lang="it-IT" sz="3200" b="1" dirty="0">
                <a:latin typeface="Arial" panose="020B0604020202020204" pitchFamily="34" charset="0"/>
                <a:ea typeface="Tahoma" pitchFamily="34" charset="0"/>
                <a:cs typeface="Arial" panose="020B0604020202020204" pitchFamily="34" charset="0"/>
              </a:rPr>
              <a:t>SI’ d.l. n. 4/2022</a:t>
            </a:r>
            <a:br>
              <a:rPr lang="it-IT" sz="3200" b="1" dirty="0">
                <a:latin typeface="Arial" panose="020B0604020202020204" pitchFamily="34" charset="0"/>
                <a:ea typeface="Tahoma" pitchFamily="34" charset="0"/>
                <a:cs typeface="Arial" panose="020B0604020202020204" pitchFamily="34" charset="0"/>
              </a:rPr>
            </a:br>
            <a:br>
              <a:rPr lang="it-IT" sz="2400" b="1" dirty="0">
                <a:solidFill>
                  <a:srgbClr val="474747"/>
                </a:solidFill>
                <a:latin typeface="Arial" panose="020B0604020202020204" pitchFamily="34" charset="0"/>
                <a:ea typeface="Tahoma" pitchFamily="34" charset="0"/>
                <a:cs typeface="Arial" panose="020B0604020202020204" pitchFamily="34" charset="0"/>
              </a:rPr>
            </a:br>
            <a:r>
              <a:rPr lang="it-IT" sz="2400" u="sng"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Verifiche e </a:t>
            </a:r>
            <a:r>
              <a:rPr lang="it-IT" sz="2400" u="sng" dirty="0">
                <a:latin typeface="Arial" panose="020B0604020202020204" pitchFamily="34" charset="0"/>
                <a:ea typeface="Tahoma" pitchFamily="34" charset="0"/>
                <a:cs typeface="Arial" panose="020B0604020202020204" pitchFamily="34" charset="0"/>
              </a:rPr>
              <a:t>strumenti</a:t>
            </a:r>
            <a:r>
              <a:rPr lang="it-IT" sz="2400" dirty="0">
                <a:latin typeface="Arial" panose="020B0604020202020204" pitchFamily="34" charset="0"/>
                <a:ea typeface="Tahoma" pitchFamily="34" charset="0"/>
                <a:cs typeface="Arial" panose="020B0604020202020204" pitchFamily="34" charset="0"/>
              </a:rPr>
              <a:t>:</a:t>
            </a:r>
            <a:br>
              <a:rPr lang="it-IT" sz="2400" dirty="0">
                <a:latin typeface="Arial" panose="020B0604020202020204" pitchFamily="34" charset="0"/>
                <a:ea typeface="Tahoma" pitchFamily="34" charset="0"/>
                <a:cs typeface="Arial" panose="020B0604020202020204" pitchFamily="34" charset="0"/>
              </a:rPr>
            </a:b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it-IT" sz="24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verificare se la revisione è agganciata all’</a:t>
            </a:r>
            <a: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indice ISTAT delle retribuzione contrattuali di settore </a:t>
            </a: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it-IT" sz="24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in difetto, presentare all’Amministrazione </a:t>
            </a:r>
            <a: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istanza di approfondimento istruttorio e misure conseguenti</a:t>
            </a:r>
            <a:r>
              <a:rPr lang="it-IT" sz="24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data l’inadeguatezza dell’indice ISTAT previsto rispetto a «sopravvenute circostanze impreviste ed imprevedibili» </a:t>
            </a:r>
            <a:br>
              <a:rPr lang="it-IT" sz="2400" b="1" dirty="0">
                <a:latin typeface="Arial" panose="020B0604020202020204" pitchFamily="34" charset="0"/>
                <a:ea typeface="Tahoma" pitchFamily="34" charset="0"/>
                <a:cs typeface="Arial" panose="020B0604020202020204" pitchFamily="34" charset="0"/>
              </a:rPr>
            </a:br>
            <a:br>
              <a:rPr lang="it-IT" sz="2400" b="1" dirty="0">
                <a:latin typeface="Arial" panose="020B0604020202020204" pitchFamily="34" charset="0"/>
                <a:ea typeface="Tahoma" pitchFamily="34" charset="0"/>
                <a:cs typeface="Arial" panose="020B0604020202020204" pitchFamily="34" charset="0"/>
              </a:rPr>
            </a:br>
            <a: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it-IT" sz="2400" b="1" dirty="0">
                <a:latin typeface="Arial" panose="020B0604020202020204" pitchFamily="34" charset="0"/>
                <a:ea typeface="Tahoma" pitchFamily="34" charset="0"/>
                <a:cs typeface="Arial" panose="020B0604020202020204" pitchFamily="34" charset="0"/>
              </a:rPr>
              <a:t>in caso di assenza di clausola</a:t>
            </a:r>
            <a:r>
              <a:rPr lang="it-IT" sz="2400" dirty="0">
                <a:latin typeface="Arial" panose="020B0604020202020204" pitchFamily="34" charset="0"/>
                <a:ea typeface="Tahoma" pitchFamily="34" charset="0"/>
                <a:cs typeface="Arial" panose="020B0604020202020204" pitchFamily="34" charset="0"/>
              </a:rPr>
              <a:t>, far valere l’eterointegrazione e dunque l’obbligatorietà del meccanismo della revisione</a:t>
            </a:r>
            <a:br>
              <a:rPr lang="it-IT" sz="2400" dirty="0">
                <a:latin typeface="Arial" panose="020B0604020202020204" pitchFamily="34" charset="0"/>
                <a:ea typeface="Tahoma" pitchFamily="34" charset="0"/>
                <a:cs typeface="Arial" panose="020B0604020202020204" pitchFamily="34" charset="0"/>
              </a:rPr>
            </a:br>
            <a:endParaRPr lang="it-IT" sz="1800" dirty="0">
              <a:solidFill>
                <a:srgbClr val="474747"/>
              </a:solidFill>
              <a:latin typeface="Arial" panose="020B0604020202020204" pitchFamily="34" charset="0"/>
              <a:cs typeface="Arial" panose="020B0604020202020204" pitchFamily="34" charset="0"/>
            </a:endParaRPr>
          </a:p>
        </p:txBody>
      </p:sp>
      <p:sp>
        <p:nvSpPr>
          <p:cNvPr id="4" name="Rettangolo 3"/>
          <p:cNvSpPr/>
          <p:nvPr/>
        </p:nvSpPr>
        <p:spPr>
          <a:xfrm>
            <a:off x="2924487" y="5088796"/>
            <a:ext cx="6480720" cy="646331"/>
          </a:xfrm>
          <a:prstGeom prst="rect">
            <a:avLst/>
          </a:prstGeom>
        </p:spPr>
        <p:txBody>
          <a:bodyPr wrap="square">
            <a:spAutoFit/>
          </a:bodyPr>
          <a:lstStyle/>
          <a:p>
            <a:pPr algn="ctr"/>
            <a:br>
              <a:rPr lang="it-IT" altLang="ja-JP" b="1" dirty="0">
                <a:solidFill>
                  <a:srgbClr val="000136"/>
                </a:solidFill>
                <a:effectLst>
                  <a:outerShdw blurRad="38100" dist="38100" dir="2700000" algn="tl">
                    <a:srgbClr val="C0C0C0"/>
                  </a:outerShdw>
                </a:effectLst>
              </a:rPr>
            </a:br>
            <a:endParaRPr lang="it-IT" b="1" dirty="0">
              <a:solidFill>
                <a:srgbClr val="000136"/>
              </a:solidFill>
            </a:endParaRPr>
          </a:p>
        </p:txBody>
      </p:sp>
      <p:sp>
        <p:nvSpPr>
          <p:cNvPr id="3" name="AutoShape 2" descr="Legacoopsociali Sardeg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7" name="AutoShape 4" descr="Legacoopsociali Sardeg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AutoShape 6" descr="Legacoopsociali Sardegn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Tree>
    <p:extLst>
      <p:ext uri="{BB962C8B-B14F-4D97-AF65-F5344CB8AC3E}">
        <p14:creationId xmlns:p14="http://schemas.microsoft.com/office/powerpoint/2010/main" val="18447882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68403" y="465138"/>
            <a:ext cx="7992888" cy="6276230"/>
          </a:xfrm>
        </p:spPr>
        <p:txBody>
          <a:bodyPr>
            <a:noAutofit/>
          </a:bodyPr>
          <a:lstStyle/>
          <a:p>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Come caliamo, nel quadro di cui sopra, il nuovo CCNL cooperative sociali ? </a:t>
            </a:r>
            <a:b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b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32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r>
              <a:rPr lang="it-IT" sz="2400" dirty="0">
                <a:solidFill>
                  <a:srgbClr val="474747"/>
                </a:solidFill>
                <a:latin typeface="Arial" panose="020B0604020202020204" pitchFamily="34" charset="0"/>
                <a:ea typeface="Tahoma" pitchFamily="34" charset="0"/>
                <a:cs typeface="Arial" panose="020B0604020202020204" pitchFamily="34" charset="0"/>
              </a:rPr>
              <a:t>Procedure di gara da d.lgs. n. 36/2023, </a:t>
            </a:r>
            <a:r>
              <a:rPr lang="it-IT" sz="2400" b="1" dirty="0">
                <a:solidFill>
                  <a:srgbClr val="FF0000"/>
                </a:solidFill>
                <a:latin typeface="Arial" panose="020B0604020202020204" pitchFamily="34" charset="0"/>
                <a:ea typeface="Tahoma" pitchFamily="34" charset="0"/>
                <a:cs typeface="Arial" panose="020B0604020202020204" pitchFamily="34" charset="0"/>
              </a:rPr>
              <a:t>prima del 26 gennaio 2024</a:t>
            </a:r>
            <a:br>
              <a:rPr lang="it-IT" sz="2400" dirty="0">
                <a:solidFill>
                  <a:srgbClr val="474747"/>
                </a:solidFill>
                <a:latin typeface="Arial" panose="020B0604020202020204" pitchFamily="34" charset="0"/>
                <a:ea typeface="Tahoma" pitchFamily="34" charset="0"/>
                <a:cs typeface="Arial" panose="020B0604020202020204" pitchFamily="34" charset="0"/>
              </a:rPr>
            </a:br>
            <a:br>
              <a:rPr lang="it-IT" sz="2400" dirty="0">
                <a:solidFill>
                  <a:srgbClr val="474747"/>
                </a:solidFill>
                <a:latin typeface="Arial" panose="020B0604020202020204" pitchFamily="34" charset="0"/>
                <a:ea typeface="Tahoma" pitchFamily="34" charset="0"/>
                <a:cs typeface="Arial" panose="020B0604020202020204" pitchFamily="34" charset="0"/>
              </a:rPr>
            </a:br>
            <a:r>
              <a:rPr lang="it-IT" sz="2400" dirty="0">
                <a:solidFill>
                  <a:srgbClr val="474747"/>
                </a:solidFill>
                <a:latin typeface="Arial" panose="020B0604020202020204" pitchFamily="34" charset="0"/>
                <a:ea typeface="Tahoma" pitchFamily="34" charset="0"/>
                <a:cs typeface="Arial" panose="020B0604020202020204" pitchFamily="34" charset="0"/>
              </a:rPr>
              <a:t>Le ipotesi possono essere di procedure di gara non ancora concluse, oppure di gare concluse contenenti la clausola di revisione prezzi</a:t>
            </a:r>
            <a:br>
              <a:rPr lang="it-IT" sz="2400" dirty="0">
                <a:solidFill>
                  <a:srgbClr val="474747"/>
                </a:solidFill>
                <a:latin typeface="Arial" panose="020B0604020202020204" pitchFamily="34" charset="0"/>
                <a:ea typeface="Tahoma" pitchFamily="34" charset="0"/>
                <a:cs typeface="Arial" panose="020B0604020202020204" pitchFamily="34" charset="0"/>
              </a:rPr>
            </a:br>
            <a:br>
              <a:rPr lang="it-IT" sz="2400" dirty="0">
                <a:solidFill>
                  <a:srgbClr val="474747"/>
                </a:solidFill>
                <a:latin typeface="Arial" panose="020B0604020202020204" pitchFamily="34" charset="0"/>
                <a:ea typeface="Tahoma" pitchFamily="34" charset="0"/>
                <a:cs typeface="Arial" panose="020B0604020202020204" pitchFamily="34" charset="0"/>
              </a:rPr>
            </a:br>
            <a:br>
              <a:rPr lang="it-IT" sz="2400" dirty="0">
                <a:solidFill>
                  <a:srgbClr val="474747"/>
                </a:solidFill>
                <a:latin typeface="Arial" panose="020B0604020202020204" pitchFamily="34" charset="0"/>
                <a:ea typeface="Tahoma" pitchFamily="34" charset="0"/>
                <a:cs typeface="Arial" panose="020B0604020202020204" pitchFamily="34" charset="0"/>
              </a:rPr>
            </a:br>
            <a:br>
              <a:rPr lang="it-IT" sz="2400" dirty="0">
                <a:solidFill>
                  <a:srgbClr val="474747"/>
                </a:solidFill>
                <a:latin typeface="Arial" panose="020B0604020202020204" pitchFamily="34" charset="0"/>
                <a:ea typeface="Tahoma" pitchFamily="34" charset="0"/>
                <a:cs typeface="Arial" panose="020B0604020202020204" pitchFamily="34" charset="0"/>
              </a:rPr>
            </a:br>
            <a:endParaRPr lang="it-IT" sz="1800" dirty="0">
              <a:solidFill>
                <a:srgbClr val="474747"/>
              </a:solidFill>
              <a:latin typeface="Arial" panose="020B0604020202020204" pitchFamily="34" charset="0"/>
              <a:cs typeface="Arial" panose="020B0604020202020204" pitchFamily="34" charset="0"/>
            </a:endParaRPr>
          </a:p>
        </p:txBody>
      </p:sp>
      <p:sp>
        <p:nvSpPr>
          <p:cNvPr id="4" name="Rettangolo 3"/>
          <p:cNvSpPr/>
          <p:nvPr/>
        </p:nvSpPr>
        <p:spPr>
          <a:xfrm>
            <a:off x="2924487" y="5088796"/>
            <a:ext cx="6480720" cy="646331"/>
          </a:xfrm>
          <a:prstGeom prst="rect">
            <a:avLst/>
          </a:prstGeom>
        </p:spPr>
        <p:txBody>
          <a:bodyPr wrap="square">
            <a:spAutoFit/>
          </a:bodyPr>
          <a:lstStyle/>
          <a:p>
            <a:pPr algn="ctr"/>
            <a:br>
              <a:rPr lang="it-IT" altLang="ja-JP" b="1" dirty="0">
                <a:solidFill>
                  <a:srgbClr val="000136"/>
                </a:solidFill>
                <a:effectLst>
                  <a:outerShdw blurRad="38100" dist="38100" dir="2700000" algn="tl">
                    <a:srgbClr val="C0C0C0"/>
                  </a:outerShdw>
                </a:effectLst>
              </a:rPr>
            </a:br>
            <a:endParaRPr lang="it-IT" b="1" dirty="0">
              <a:solidFill>
                <a:srgbClr val="000136"/>
              </a:solidFill>
            </a:endParaRPr>
          </a:p>
        </p:txBody>
      </p:sp>
      <p:sp>
        <p:nvSpPr>
          <p:cNvPr id="3" name="AutoShape 2" descr="Legacoopsociali Sardeg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7" name="AutoShape 4" descr="Legacoopsociali Sardeg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AutoShape 6" descr="Legacoopsociali Sardegn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Tree>
    <p:extLst>
      <p:ext uri="{BB962C8B-B14F-4D97-AF65-F5344CB8AC3E}">
        <p14:creationId xmlns:p14="http://schemas.microsoft.com/office/powerpoint/2010/main" val="36103764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68403" y="465138"/>
            <a:ext cx="7992888" cy="6276230"/>
          </a:xfrm>
        </p:spPr>
        <p:txBody>
          <a:bodyPr>
            <a:noAutofit/>
          </a:bodyPr>
          <a:lstStyle/>
          <a:p>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r>
              <a:rPr lang="it-IT" sz="3200" b="1" dirty="0">
                <a:latin typeface="Arial" panose="020B0604020202020204" pitchFamily="34" charset="0"/>
                <a:ea typeface="Tahoma" pitchFamily="34" charset="0"/>
                <a:cs typeface="Arial" panose="020B0604020202020204" pitchFamily="34" charset="0"/>
              </a:rPr>
              <a:t>Prima del 26 gennaio 2024, </a:t>
            </a:r>
            <a:r>
              <a:rPr lang="it-IT" sz="3200" b="1" dirty="0">
                <a:solidFill>
                  <a:srgbClr val="FF0000"/>
                </a:solidFill>
                <a:latin typeface="Arial" panose="020B0604020202020204" pitchFamily="34" charset="0"/>
                <a:ea typeface="Tahoma" pitchFamily="34" charset="0"/>
                <a:cs typeface="Arial" panose="020B0604020202020204" pitchFamily="34" charset="0"/>
              </a:rPr>
              <a:t>gara ancora non conclusa</a:t>
            </a:r>
            <a:br>
              <a:rPr lang="it-IT" sz="3200" b="1" dirty="0">
                <a:latin typeface="Arial" panose="020B0604020202020204" pitchFamily="34" charset="0"/>
                <a:ea typeface="Tahoma" pitchFamily="34" charset="0"/>
                <a:cs typeface="Arial" panose="020B0604020202020204" pitchFamily="34" charset="0"/>
              </a:rPr>
            </a:br>
            <a:br>
              <a:rPr lang="it-IT" sz="3200" b="1" dirty="0">
                <a:latin typeface="Arial" panose="020B0604020202020204" pitchFamily="34" charset="0"/>
                <a:ea typeface="Tahoma" pitchFamily="34" charset="0"/>
                <a:cs typeface="Arial" panose="020B0604020202020204" pitchFamily="34" charset="0"/>
              </a:rPr>
            </a:br>
            <a:r>
              <a:rPr lang="it-IT" sz="2400" u="sng" dirty="0">
                <a:latin typeface="Arial" panose="020B0604020202020204" pitchFamily="34" charset="0"/>
                <a:ea typeface="Tahoma" pitchFamily="34" charset="0"/>
                <a:cs typeface="Arial" panose="020B0604020202020204" pitchFamily="34" charset="0"/>
              </a:rPr>
              <a:t>Strumenti</a:t>
            </a:r>
            <a:r>
              <a:rPr lang="it-IT" sz="2400" dirty="0">
                <a:latin typeface="Arial" panose="020B0604020202020204" pitchFamily="34" charset="0"/>
                <a:ea typeface="Tahoma" pitchFamily="34" charset="0"/>
                <a:cs typeface="Arial" panose="020B0604020202020204" pitchFamily="34" charset="0"/>
              </a:rPr>
              <a:t>:</a:t>
            </a:r>
            <a:br>
              <a:rPr lang="it-IT" sz="2400" b="1" dirty="0">
                <a:latin typeface="Arial" panose="020B0604020202020204" pitchFamily="34" charset="0"/>
                <a:ea typeface="Tahoma" pitchFamily="34" charset="0"/>
                <a:cs typeface="Arial" panose="020B0604020202020204" pitchFamily="34" charset="0"/>
              </a:rPr>
            </a:br>
            <a:br>
              <a:rPr lang="it-IT" sz="2400" b="1" dirty="0">
                <a:latin typeface="Arial" panose="020B0604020202020204" pitchFamily="34" charset="0"/>
                <a:ea typeface="Tahoma" pitchFamily="34" charset="0"/>
                <a:cs typeface="Arial" panose="020B0604020202020204" pitchFamily="34" charset="0"/>
              </a:rPr>
            </a:br>
            <a:r>
              <a:rPr lang="it-IT" sz="2400" b="1" dirty="0">
                <a:latin typeface="Arial" panose="020B0604020202020204" pitchFamily="34" charset="0"/>
                <a:ea typeface="Tahoma" pitchFamily="34" charset="0"/>
                <a:cs typeface="Arial" panose="020B0604020202020204" pitchFamily="34" charset="0"/>
              </a:rPr>
              <a:t>● istanza di revoca in autotutela</a:t>
            </a:r>
            <a:r>
              <a:rPr lang="it-IT" sz="2400" dirty="0">
                <a:latin typeface="Arial" panose="020B0604020202020204" pitchFamily="34" charset="0"/>
                <a:ea typeface="Tahoma" pitchFamily="34" charset="0"/>
                <a:cs typeface="Arial" panose="020B0604020202020204" pitchFamily="34" charset="0"/>
              </a:rPr>
              <a:t>, con adeguamento importo a base di gara alla luce del nuovo CCNL e riapertura dei termini</a:t>
            </a:r>
            <a:br>
              <a:rPr lang="it-IT" sz="2400" dirty="0">
                <a:latin typeface="Arial" panose="020B0604020202020204" pitchFamily="34" charset="0"/>
                <a:ea typeface="Tahoma" pitchFamily="34" charset="0"/>
                <a:cs typeface="Arial" panose="020B0604020202020204" pitchFamily="34" charset="0"/>
              </a:rPr>
            </a:br>
            <a:br>
              <a:rPr lang="it-IT" sz="3200" b="1" dirty="0">
                <a:latin typeface="Arial" panose="020B0604020202020204" pitchFamily="34" charset="0"/>
                <a:ea typeface="Tahoma" pitchFamily="34" charset="0"/>
                <a:cs typeface="Arial" panose="020B0604020202020204" pitchFamily="34" charset="0"/>
              </a:rPr>
            </a:br>
            <a:r>
              <a:rPr lang="it-IT" sz="3200" b="1" dirty="0">
                <a:latin typeface="Arial" panose="020B0604020202020204" pitchFamily="34" charset="0"/>
                <a:ea typeface="Tahoma" pitchFamily="34" charset="0"/>
                <a:cs typeface="Arial" panose="020B0604020202020204" pitchFamily="34" charset="0"/>
              </a:rPr>
              <a:t>● </a:t>
            </a:r>
            <a:r>
              <a:rPr lang="it-IT" sz="2400" b="1" dirty="0">
                <a:latin typeface="Arial" panose="020B0604020202020204" pitchFamily="34" charset="0"/>
                <a:ea typeface="Tahoma" pitchFamily="34" charset="0"/>
                <a:cs typeface="Arial" panose="020B0604020202020204" pitchFamily="34" charset="0"/>
              </a:rPr>
              <a:t>in merito ad offerte non «previdenti»</a:t>
            </a:r>
            <a:r>
              <a:rPr lang="it-IT" sz="2400" dirty="0">
                <a:latin typeface="Arial" panose="020B0604020202020204" pitchFamily="34" charset="0"/>
                <a:ea typeface="Tahoma" pitchFamily="34" charset="0"/>
                <a:cs typeface="Arial" panose="020B0604020202020204" pitchFamily="34" charset="0"/>
              </a:rPr>
              <a:t> l’aumento, sollecitare la </a:t>
            </a:r>
            <a:r>
              <a:rPr lang="it-IT" sz="2400" b="1" dirty="0">
                <a:latin typeface="Arial" panose="020B0604020202020204" pitchFamily="34" charset="0"/>
                <a:ea typeface="Tahoma" pitchFamily="34" charset="0"/>
                <a:cs typeface="Arial" panose="020B0604020202020204" pitchFamily="34" charset="0"/>
              </a:rPr>
              <a:t>valutazione  dell’anomalia dell’offerta </a:t>
            </a:r>
            <a:r>
              <a:rPr lang="it-IT" sz="2400" dirty="0">
                <a:latin typeface="Arial" panose="020B0604020202020204" pitchFamily="34" charset="0"/>
                <a:ea typeface="Tahoma" pitchFamily="34" charset="0"/>
                <a:cs typeface="Arial" panose="020B0604020202020204" pitchFamily="34" charset="0"/>
              </a:rPr>
              <a:t>alla luce del nuovo costo certo del lavoro</a:t>
            </a:r>
            <a:br>
              <a:rPr lang="it-IT" sz="2400" b="1" dirty="0">
                <a:latin typeface="Arial" panose="020B0604020202020204" pitchFamily="34" charset="0"/>
                <a:ea typeface="Tahoma" pitchFamily="34" charset="0"/>
                <a:cs typeface="Arial" panose="020B0604020202020204" pitchFamily="34" charset="0"/>
              </a:rPr>
            </a:br>
            <a:endParaRPr lang="it-IT" sz="1800" dirty="0">
              <a:solidFill>
                <a:srgbClr val="474747"/>
              </a:solidFill>
              <a:latin typeface="Arial" panose="020B0604020202020204" pitchFamily="34" charset="0"/>
              <a:cs typeface="Arial" panose="020B0604020202020204" pitchFamily="34" charset="0"/>
            </a:endParaRPr>
          </a:p>
        </p:txBody>
      </p:sp>
      <p:sp>
        <p:nvSpPr>
          <p:cNvPr id="4" name="Rettangolo 3"/>
          <p:cNvSpPr/>
          <p:nvPr/>
        </p:nvSpPr>
        <p:spPr>
          <a:xfrm>
            <a:off x="2924487" y="5088796"/>
            <a:ext cx="6480720" cy="646331"/>
          </a:xfrm>
          <a:prstGeom prst="rect">
            <a:avLst/>
          </a:prstGeom>
        </p:spPr>
        <p:txBody>
          <a:bodyPr wrap="square">
            <a:spAutoFit/>
          </a:bodyPr>
          <a:lstStyle/>
          <a:p>
            <a:pPr algn="ctr"/>
            <a:br>
              <a:rPr lang="it-IT" altLang="ja-JP" b="1" dirty="0">
                <a:solidFill>
                  <a:srgbClr val="000136"/>
                </a:solidFill>
                <a:effectLst>
                  <a:outerShdw blurRad="38100" dist="38100" dir="2700000" algn="tl">
                    <a:srgbClr val="C0C0C0"/>
                  </a:outerShdw>
                </a:effectLst>
              </a:rPr>
            </a:br>
            <a:endParaRPr lang="it-IT" b="1" dirty="0">
              <a:solidFill>
                <a:srgbClr val="000136"/>
              </a:solidFill>
            </a:endParaRPr>
          </a:p>
        </p:txBody>
      </p:sp>
      <p:sp>
        <p:nvSpPr>
          <p:cNvPr id="3" name="AutoShape 2" descr="Legacoopsociali Sardeg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7" name="AutoShape 4" descr="Legacoopsociali Sardeg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AutoShape 6" descr="Legacoopsociali Sardegn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Tree>
    <p:extLst>
      <p:ext uri="{BB962C8B-B14F-4D97-AF65-F5344CB8AC3E}">
        <p14:creationId xmlns:p14="http://schemas.microsoft.com/office/powerpoint/2010/main" val="1965031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68403" y="465138"/>
            <a:ext cx="7992888" cy="6276230"/>
          </a:xfrm>
        </p:spPr>
        <p:txBody>
          <a:bodyPr>
            <a:noAutofit/>
          </a:bodyPr>
          <a:lstStyle/>
          <a:p>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r>
              <a:rPr lang="it-IT" sz="3200" b="1" dirty="0">
                <a:latin typeface="Arial" panose="020B0604020202020204" pitchFamily="34" charset="0"/>
                <a:ea typeface="Tahoma" pitchFamily="34" charset="0"/>
                <a:cs typeface="Arial" panose="020B0604020202020204" pitchFamily="34" charset="0"/>
              </a:rPr>
              <a:t>Prima del 26 gennaio 2024, </a:t>
            </a:r>
            <a:r>
              <a:rPr lang="it-IT" sz="3200" b="1" dirty="0">
                <a:solidFill>
                  <a:srgbClr val="FF0000"/>
                </a:solidFill>
                <a:latin typeface="Arial" panose="020B0604020202020204" pitchFamily="34" charset="0"/>
                <a:ea typeface="Tahoma" pitchFamily="34" charset="0"/>
                <a:cs typeface="Arial" panose="020B0604020202020204" pitchFamily="34" charset="0"/>
              </a:rPr>
              <a:t>contratti già sottoscritti</a:t>
            </a:r>
            <a:r>
              <a:rPr lang="it-IT" sz="3200" b="1" dirty="0">
                <a:solidFill>
                  <a:schemeClr val="tx1"/>
                </a:solidFill>
                <a:latin typeface="Arial" panose="020B0604020202020204" pitchFamily="34" charset="0"/>
                <a:ea typeface="Tahoma" pitchFamily="34" charset="0"/>
                <a:cs typeface="Arial" panose="020B0604020202020204" pitchFamily="34" charset="0"/>
              </a:rPr>
              <a:t> </a:t>
            </a:r>
            <a:r>
              <a:rPr lang="it-IT" sz="3200" dirty="0">
                <a:solidFill>
                  <a:schemeClr val="tx1"/>
                </a:solidFill>
                <a:latin typeface="Arial" panose="020B0604020202020204" pitchFamily="34" charset="0"/>
                <a:ea typeface="Tahoma" pitchFamily="34" charset="0"/>
                <a:cs typeface="Arial" panose="020B0604020202020204" pitchFamily="34" charset="0"/>
              </a:rPr>
              <a:t>e contenuti clausola ex art. 60 d.lgs. n. 36/2023</a:t>
            </a:r>
            <a:br>
              <a:rPr lang="it-IT" sz="2400" dirty="0">
                <a:latin typeface="Arial" panose="020B0604020202020204" pitchFamily="34" charset="0"/>
                <a:ea typeface="Tahoma" pitchFamily="34" charset="0"/>
                <a:cs typeface="Arial" panose="020B0604020202020204" pitchFamily="34" charset="0"/>
              </a:rPr>
            </a:br>
            <a:br>
              <a:rPr lang="it-IT" sz="2400" dirty="0">
                <a:latin typeface="Arial" panose="020B0604020202020204" pitchFamily="34" charset="0"/>
                <a:ea typeface="Tahoma" pitchFamily="34" charset="0"/>
                <a:cs typeface="Arial" panose="020B0604020202020204" pitchFamily="34" charset="0"/>
              </a:rPr>
            </a:br>
            <a:r>
              <a:rPr lang="it-IT" sz="2400" u="sng"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Verifiche e </a:t>
            </a:r>
            <a:r>
              <a:rPr lang="it-IT" sz="2400" u="sng" dirty="0">
                <a:latin typeface="Arial" panose="020B0604020202020204" pitchFamily="34" charset="0"/>
                <a:ea typeface="Tahoma" pitchFamily="34" charset="0"/>
                <a:cs typeface="Arial" panose="020B0604020202020204" pitchFamily="34" charset="0"/>
              </a:rPr>
              <a:t>strumenti</a:t>
            </a:r>
            <a:r>
              <a:rPr lang="it-IT" sz="2400" dirty="0">
                <a:latin typeface="Arial" panose="020B0604020202020204" pitchFamily="34" charset="0"/>
                <a:ea typeface="Tahoma" pitchFamily="34" charset="0"/>
                <a:cs typeface="Arial" panose="020B0604020202020204" pitchFamily="34" charset="0"/>
              </a:rPr>
              <a:t>:</a:t>
            </a:r>
            <a:br>
              <a:rPr lang="it-IT" sz="2400" dirty="0">
                <a:latin typeface="Arial" panose="020B0604020202020204" pitchFamily="34" charset="0"/>
                <a:ea typeface="Tahoma" pitchFamily="34" charset="0"/>
                <a:cs typeface="Arial" panose="020B0604020202020204" pitchFamily="34" charset="0"/>
              </a:rPr>
            </a:b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it-IT" sz="24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verificare se la revisione è agganciata all’</a:t>
            </a:r>
            <a: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indice ISTAT delle retribuzione contrattuali di settore </a:t>
            </a: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it-IT" sz="24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in difetto, istanza all’Amministrazione </a:t>
            </a:r>
            <a: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di approfondimento istruttorio ed adozione di misure conseguenti</a:t>
            </a:r>
            <a:r>
              <a:rPr lang="it-IT" sz="24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data l’inadeguatezza dell’indice ISTAT previsto rispetto a «sopravvenute circostanze impreviste ed imprevedibili», oltre che richiamare l’</a:t>
            </a:r>
            <a: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art. 9 </a:t>
            </a:r>
            <a:r>
              <a:rPr lang="it-IT" sz="24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d.lgs. 36/2023</a:t>
            </a:r>
            <a:endParaRPr lang="it-IT" sz="1800" dirty="0">
              <a:solidFill>
                <a:srgbClr val="474747"/>
              </a:solidFill>
              <a:latin typeface="Arial" panose="020B0604020202020204" pitchFamily="34" charset="0"/>
              <a:cs typeface="Arial" panose="020B0604020202020204" pitchFamily="34" charset="0"/>
            </a:endParaRPr>
          </a:p>
        </p:txBody>
      </p:sp>
      <p:sp>
        <p:nvSpPr>
          <p:cNvPr id="4" name="Rettangolo 3"/>
          <p:cNvSpPr/>
          <p:nvPr/>
        </p:nvSpPr>
        <p:spPr>
          <a:xfrm>
            <a:off x="2924487" y="5088796"/>
            <a:ext cx="6480720" cy="646331"/>
          </a:xfrm>
          <a:prstGeom prst="rect">
            <a:avLst/>
          </a:prstGeom>
        </p:spPr>
        <p:txBody>
          <a:bodyPr wrap="square">
            <a:spAutoFit/>
          </a:bodyPr>
          <a:lstStyle/>
          <a:p>
            <a:pPr algn="ctr"/>
            <a:br>
              <a:rPr lang="it-IT" altLang="ja-JP" b="1" dirty="0">
                <a:solidFill>
                  <a:srgbClr val="000136"/>
                </a:solidFill>
                <a:effectLst>
                  <a:outerShdw blurRad="38100" dist="38100" dir="2700000" algn="tl">
                    <a:srgbClr val="C0C0C0"/>
                  </a:outerShdw>
                </a:effectLst>
              </a:rPr>
            </a:br>
            <a:endParaRPr lang="it-IT" b="1" dirty="0">
              <a:solidFill>
                <a:srgbClr val="000136"/>
              </a:solidFill>
            </a:endParaRPr>
          </a:p>
        </p:txBody>
      </p:sp>
      <p:sp>
        <p:nvSpPr>
          <p:cNvPr id="3" name="AutoShape 2" descr="Legacoopsociali Sardeg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7" name="AutoShape 4" descr="Legacoopsociali Sardeg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AutoShape 6" descr="Legacoopsociali Sardegn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Tree>
    <p:extLst>
      <p:ext uri="{BB962C8B-B14F-4D97-AF65-F5344CB8AC3E}">
        <p14:creationId xmlns:p14="http://schemas.microsoft.com/office/powerpoint/2010/main" val="6051116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68403" y="465138"/>
            <a:ext cx="7992888" cy="6276230"/>
          </a:xfrm>
        </p:spPr>
        <p:txBody>
          <a:bodyPr>
            <a:noAutofit/>
          </a:bodyPr>
          <a:lstStyle/>
          <a:p>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Come caliamo, nel quadro di cui sopra, il nuovo CCNL cooperative sociali ? </a:t>
            </a:r>
            <a:b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b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32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r>
              <a:rPr lang="it-IT" sz="2400" dirty="0">
                <a:solidFill>
                  <a:srgbClr val="474747"/>
                </a:solidFill>
                <a:latin typeface="Arial" panose="020B0604020202020204" pitchFamily="34" charset="0"/>
                <a:ea typeface="Tahoma" pitchFamily="34" charset="0"/>
                <a:cs typeface="Arial" panose="020B0604020202020204" pitchFamily="34" charset="0"/>
              </a:rPr>
              <a:t>Procedure di gara da d.lgs. 36/2023, </a:t>
            </a:r>
            <a:r>
              <a:rPr lang="it-IT" sz="2400" b="1" dirty="0">
                <a:solidFill>
                  <a:srgbClr val="FF0000"/>
                </a:solidFill>
                <a:latin typeface="Arial" panose="020B0604020202020204" pitchFamily="34" charset="0"/>
                <a:ea typeface="Tahoma" pitchFamily="34" charset="0"/>
                <a:cs typeface="Arial" panose="020B0604020202020204" pitchFamily="34" charset="0"/>
              </a:rPr>
              <a:t>dopo il 26 gennaio 2024</a:t>
            </a:r>
            <a:br>
              <a:rPr lang="it-IT" sz="2400" b="1" dirty="0">
                <a:solidFill>
                  <a:srgbClr val="474747"/>
                </a:solidFill>
                <a:latin typeface="Arial" panose="020B0604020202020204" pitchFamily="34" charset="0"/>
                <a:ea typeface="Tahoma" pitchFamily="34" charset="0"/>
                <a:cs typeface="Arial" panose="020B0604020202020204" pitchFamily="34" charset="0"/>
              </a:rPr>
            </a:br>
            <a:br>
              <a:rPr lang="it-IT" sz="2400" b="1" dirty="0">
                <a:solidFill>
                  <a:srgbClr val="474747"/>
                </a:solidFill>
                <a:latin typeface="Arial" panose="020B0604020202020204" pitchFamily="34" charset="0"/>
                <a:ea typeface="Tahoma" pitchFamily="34" charset="0"/>
                <a:cs typeface="Arial" panose="020B0604020202020204" pitchFamily="34" charset="0"/>
              </a:rPr>
            </a:br>
            <a:r>
              <a:rPr lang="it-IT" sz="2400" dirty="0">
                <a:solidFill>
                  <a:srgbClr val="474747"/>
                </a:solidFill>
                <a:latin typeface="Arial" panose="020B0604020202020204" pitchFamily="34" charset="0"/>
                <a:ea typeface="Tahoma" pitchFamily="34" charset="0"/>
                <a:cs typeface="Arial" panose="020B0604020202020204" pitchFamily="34" charset="0"/>
              </a:rPr>
              <a:t>Lo scenario è quello di bandi di gara pubblicati dopo il 26 gennaio 2024 ma ancora con importo a base di gara apprestato alla luce delle tabelle ministeriali di settembre 2020</a:t>
            </a:r>
            <a:br>
              <a:rPr lang="it-IT" sz="2400" b="1" dirty="0">
                <a:solidFill>
                  <a:srgbClr val="474747"/>
                </a:solidFill>
                <a:latin typeface="Arial" panose="020B0604020202020204" pitchFamily="34" charset="0"/>
                <a:ea typeface="Tahoma" pitchFamily="34" charset="0"/>
                <a:cs typeface="Arial" panose="020B0604020202020204" pitchFamily="34" charset="0"/>
              </a:rPr>
            </a:br>
            <a:br>
              <a:rPr lang="it-IT" sz="2400" b="1" dirty="0">
                <a:solidFill>
                  <a:srgbClr val="474747"/>
                </a:solidFill>
                <a:latin typeface="Arial" panose="020B0604020202020204" pitchFamily="34" charset="0"/>
                <a:ea typeface="Tahoma" pitchFamily="34" charset="0"/>
                <a:cs typeface="Arial" panose="020B0604020202020204" pitchFamily="34" charset="0"/>
              </a:rPr>
            </a:br>
            <a:br>
              <a:rPr lang="it-IT" sz="2400" b="1" dirty="0">
                <a:solidFill>
                  <a:srgbClr val="474747"/>
                </a:solidFill>
                <a:latin typeface="Arial" panose="020B0604020202020204" pitchFamily="34" charset="0"/>
                <a:ea typeface="Tahoma" pitchFamily="34" charset="0"/>
                <a:cs typeface="Arial" panose="020B0604020202020204" pitchFamily="34" charset="0"/>
              </a:rPr>
            </a:br>
            <a:endParaRPr lang="it-IT" sz="1800" b="1" dirty="0">
              <a:solidFill>
                <a:srgbClr val="474747"/>
              </a:solidFill>
              <a:latin typeface="Arial" panose="020B0604020202020204" pitchFamily="34" charset="0"/>
              <a:cs typeface="Arial" panose="020B0604020202020204" pitchFamily="34" charset="0"/>
            </a:endParaRPr>
          </a:p>
        </p:txBody>
      </p:sp>
      <p:sp>
        <p:nvSpPr>
          <p:cNvPr id="4" name="Rettangolo 3"/>
          <p:cNvSpPr/>
          <p:nvPr/>
        </p:nvSpPr>
        <p:spPr>
          <a:xfrm>
            <a:off x="2924487" y="5088796"/>
            <a:ext cx="6480720" cy="646331"/>
          </a:xfrm>
          <a:prstGeom prst="rect">
            <a:avLst/>
          </a:prstGeom>
        </p:spPr>
        <p:txBody>
          <a:bodyPr wrap="square">
            <a:spAutoFit/>
          </a:bodyPr>
          <a:lstStyle/>
          <a:p>
            <a:pPr algn="ctr"/>
            <a:br>
              <a:rPr lang="it-IT" altLang="ja-JP" b="1" dirty="0">
                <a:solidFill>
                  <a:srgbClr val="000136"/>
                </a:solidFill>
                <a:effectLst>
                  <a:outerShdw blurRad="38100" dist="38100" dir="2700000" algn="tl">
                    <a:srgbClr val="C0C0C0"/>
                  </a:outerShdw>
                </a:effectLst>
              </a:rPr>
            </a:br>
            <a:endParaRPr lang="it-IT" b="1" dirty="0">
              <a:solidFill>
                <a:srgbClr val="000136"/>
              </a:solidFill>
            </a:endParaRPr>
          </a:p>
        </p:txBody>
      </p:sp>
      <p:sp>
        <p:nvSpPr>
          <p:cNvPr id="3" name="AutoShape 2" descr="Legacoopsociali Sardeg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7" name="AutoShape 4" descr="Legacoopsociali Sardeg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AutoShape 6" descr="Legacoopsociali Sardegn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Tree>
    <p:extLst>
      <p:ext uri="{BB962C8B-B14F-4D97-AF65-F5344CB8AC3E}">
        <p14:creationId xmlns:p14="http://schemas.microsoft.com/office/powerpoint/2010/main" val="614898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64595" y="1122874"/>
            <a:ext cx="7992888" cy="3965922"/>
          </a:xfrm>
        </p:spPr>
        <p:txBody>
          <a:bodyPr>
            <a:noAutofit/>
          </a:bodyPr>
          <a:lstStyle/>
          <a:p>
            <a:pPr algn="ctr">
              <a:lnSpc>
                <a:spcPct val="100000"/>
              </a:lnSpc>
            </a:pPr>
            <a:br>
              <a:rPr lang="it-IT" sz="24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24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2400" b="1" dirty="0">
                <a:solidFill>
                  <a:schemeClr val="tx1">
                    <a:lumMod val="85000"/>
                    <a:lumOff val="15000"/>
                  </a:schemeClr>
                </a:solidFill>
                <a:latin typeface="Book Antiqua" panose="02040602050305030304" pitchFamily="18" charset="0"/>
                <a:ea typeface="Tahoma" pitchFamily="34" charset="0"/>
                <a:cs typeface="Tahoma" pitchFamily="34" charset="0"/>
              </a:rPr>
            </a:br>
            <a: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SCENARI BANDI E CONTRATTI DERIVANTI DAL PRECEDENTE ED ATTUALE CODICE APPALTI E CLAUSOLA REVISIONE PREZZI </a:t>
            </a: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Luigi Gili</a:t>
            </a:r>
            <a:endParaRPr lang="it-IT" sz="2400" dirty="0">
              <a:solidFill>
                <a:schemeClr val="tx1">
                  <a:lumMod val="85000"/>
                  <a:lumOff val="15000"/>
                </a:schemeClr>
              </a:solidFill>
              <a:latin typeface="Arial" panose="020B0604020202020204" pitchFamily="34" charset="0"/>
              <a:ea typeface="Tahoma" pitchFamily="34" charset="0"/>
              <a:cs typeface="Arial" panose="020B0604020202020204" pitchFamily="34" charset="0"/>
            </a:endParaRPr>
          </a:p>
        </p:txBody>
      </p:sp>
      <p:sp>
        <p:nvSpPr>
          <p:cNvPr id="6" name="Sottotitolo 3">
            <a:extLst>
              <a:ext uri="{FF2B5EF4-FFF2-40B4-BE49-F238E27FC236}">
                <a16:creationId xmlns:a16="http://schemas.microsoft.com/office/drawing/2014/main" id="{EC796D4F-2D8E-7443-86C3-AD51966DE6F0}"/>
              </a:ext>
            </a:extLst>
          </p:cNvPr>
          <p:cNvSpPr>
            <a:spLocks noGrp="1"/>
          </p:cNvSpPr>
          <p:nvPr>
            <p:ph type="subTitle" idx="1"/>
          </p:nvPr>
        </p:nvSpPr>
        <p:spPr>
          <a:xfrm>
            <a:off x="2808056" y="5157192"/>
            <a:ext cx="6575895" cy="1521715"/>
          </a:xfrm>
        </p:spPr>
        <p:txBody>
          <a:bodyPr>
            <a:normAutofit/>
          </a:bodyPr>
          <a:lstStyle/>
          <a:p>
            <a:pPr>
              <a:lnSpc>
                <a:spcPct val="90000"/>
              </a:lnSpc>
            </a:pPr>
            <a:r>
              <a:rPr lang="it-IT" dirty="0">
                <a:solidFill>
                  <a:schemeClr val="tx1">
                    <a:lumMod val="85000"/>
                    <a:lumOff val="15000"/>
                  </a:schemeClr>
                </a:solidFill>
                <a:latin typeface="Book Antiqua" panose="02040602050305030304" pitchFamily="18" charset="0"/>
                <a:ea typeface="Tahoma" pitchFamily="34" charset="0"/>
                <a:cs typeface="Tahoma" pitchFamily="34" charset="0"/>
              </a:rPr>
              <a:t> </a:t>
            </a:r>
            <a:endParaRPr lang="it-IT" sz="2400" dirty="0">
              <a:solidFill>
                <a:schemeClr val="tx1">
                  <a:lumMod val="85000"/>
                  <a:lumOff val="15000"/>
                </a:schemeClr>
              </a:solidFill>
              <a:latin typeface="Book Antiqua" panose="02040602050305030304" pitchFamily="18" charset="0"/>
              <a:ea typeface="Tahoma" pitchFamily="34" charset="0"/>
              <a:cs typeface="Tahoma" pitchFamily="34" charset="0"/>
            </a:endParaRPr>
          </a:p>
        </p:txBody>
      </p:sp>
      <p:sp>
        <p:nvSpPr>
          <p:cNvPr id="4" name="Rettangolo 3"/>
          <p:cNvSpPr/>
          <p:nvPr/>
        </p:nvSpPr>
        <p:spPr>
          <a:xfrm>
            <a:off x="2924487" y="5088796"/>
            <a:ext cx="6480720" cy="646331"/>
          </a:xfrm>
          <a:prstGeom prst="rect">
            <a:avLst/>
          </a:prstGeom>
        </p:spPr>
        <p:txBody>
          <a:bodyPr wrap="square">
            <a:spAutoFit/>
          </a:bodyPr>
          <a:lstStyle/>
          <a:p>
            <a:pPr algn="ctr"/>
            <a:br>
              <a:rPr lang="it-IT" altLang="ja-JP" b="1" dirty="0">
                <a:solidFill>
                  <a:srgbClr val="000136"/>
                </a:solidFill>
                <a:effectLst>
                  <a:outerShdw blurRad="38100" dist="38100" dir="2700000" algn="tl">
                    <a:srgbClr val="C0C0C0"/>
                  </a:outerShdw>
                </a:effectLst>
              </a:rPr>
            </a:br>
            <a:endParaRPr lang="it-IT" b="1" dirty="0">
              <a:solidFill>
                <a:srgbClr val="000136"/>
              </a:solidFill>
            </a:endParaRPr>
          </a:p>
        </p:txBody>
      </p:sp>
      <p:sp>
        <p:nvSpPr>
          <p:cNvPr id="3" name="AutoShape 2" descr="Legacoopsociali Sardeg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7" name="AutoShape 4" descr="Legacoopsociali Sardeg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AutoShape 6" descr="Legacoopsociali Sardegn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13" name="CasellaDiTesto 12">
            <a:extLst>
              <a:ext uri="{FF2B5EF4-FFF2-40B4-BE49-F238E27FC236}">
                <a16:creationId xmlns:a16="http://schemas.microsoft.com/office/drawing/2014/main" id="{9C6D7636-CF03-4773-85F1-2FFAA67A4E22}"/>
              </a:ext>
            </a:extLst>
          </p:cNvPr>
          <p:cNvSpPr txBox="1"/>
          <p:nvPr/>
        </p:nvSpPr>
        <p:spPr>
          <a:xfrm>
            <a:off x="-1392832" y="1072840"/>
            <a:ext cx="6094602" cy="369332"/>
          </a:xfrm>
          <a:prstGeom prst="rect">
            <a:avLst/>
          </a:prstGeom>
          <a:noFill/>
        </p:spPr>
        <p:txBody>
          <a:bodyPr wrap="square">
            <a:spAutoFit/>
          </a:bodyPr>
          <a:lstStyle/>
          <a:p>
            <a:pPr algn="ctr"/>
            <a:endParaRPr lang="it-IT" dirty="0"/>
          </a:p>
        </p:txBody>
      </p:sp>
    </p:spTree>
    <p:extLst>
      <p:ext uri="{BB962C8B-B14F-4D97-AF65-F5344CB8AC3E}">
        <p14:creationId xmlns:p14="http://schemas.microsoft.com/office/powerpoint/2010/main" val="4538934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68403" y="465138"/>
            <a:ext cx="7992888" cy="6276230"/>
          </a:xfrm>
        </p:spPr>
        <p:txBody>
          <a:bodyPr>
            <a:noAutofit/>
          </a:bodyPr>
          <a:lstStyle/>
          <a:p>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r>
              <a:rPr lang="it-IT" sz="3200" b="1" dirty="0">
                <a:latin typeface="Arial" panose="020B0604020202020204" pitchFamily="34" charset="0"/>
                <a:ea typeface="Tahoma" pitchFamily="34" charset="0"/>
                <a:cs typeface="Arial" panose="020B0604020202020204" pitchFamily="34" charset="0"/>
              </a:rPr>
              <a:t>Dopo il 26 gennaio 2024</a:t>
            </a:r>
            <a:br>
              <a:rPr lang="it-IT" sz="3200" b="1" dirty="0">
                <a:latin typeface="Arial" panose="020B0604020202020204" pitchFamily="34" charset="0"/>
                <a:ea typeface="Tahoma" pitchFamily="34" charset="0"/>
                <a:cs typeface="Arial" panose="020B0604020202020204" pitchFamily="34" charset="0"/>
              </a:rPr>
            </a:br>
            <a:br>
              <a:rPr lang="it-IT" sz="3200" b="1" dirty="0">
                <a:latin typeface="Arial" panose="020B0604020202020204" pitchFamily="34" charset="0"/>
                <a:ea typeface="Tahoma" pitchFamily="34" charset="0"/>
                <a:cs typeface="Arial" panose="020B0604020202020204" pitchFamily="34" charset="0"/>
              </a:rPr>
            </a:br>
            <a:br>
              <a:rPr lang="it-IT" sz="3200" b="1" dirty="0">
                <a:latin typeface="Arial" panose="020B0604020202020204" pitchFamily="34" charset="0"/>
                <a:ea typeface="Tahoma" pitchFamily="34" charset="0"/>
                <a:cs typeface="Arial" panose="020B0604020202020204" pitchFamily="34" charset="0"/>
              </a:rPr>
            </a:br>
            <a:r>
              <a:rPr lang="it-IT" sz="2400" u="sng" dirty="0">
                <a:latin typeface="Arial" panose="020B0604020202020204" pitchFamily="34" charset="0"/>
                <a:ea typeface="Tahoma" pitchFamily="34" charset="0"/>
                <a:cs typeface="Arial" panose="020B0604020202020204" pitchFamily="34" charset="0"/>
              </a:rPr>
              <a:t>Strumenti</a:t>
            </a:r>
            <a:r>
              <a:rPr lang="it-IT" sz="2400" dirty="0">
                <a:latin typeface="Arial" panose="020B0604020202020204" pitchFamily="34" charset="0"/>
                <a:ea typeface="Tahoma" pitchFamily="34" charset="0"/>
                <a:cs typeface="Arial" panose="020B0604020202020204" pitchFamily="34" charset="0"/>
              </a:rPr>
              <a:t>:</a:t>
            </a:r>
            <a:br>
              <a:rPr lang="it-IT" sz="2400" b="1" dirty="0">
                <a:latin typeface="Arial" panose="020B0604020202020204" pitchFamily="34" charset="0"/>
                <a:ea typeface="Tahoma" pitchFamily="34" charset="0"/>
                <a:cs typeface="Arial" panose="020B0604020202020204" pitchFamily="34" charset="0"/>
              </a:rPr>
            </a:br>
            <a:br>
              <a:rPr lang="it-IT" sz="2400" b="1" dirty="0">
                <a:latin typeface="Arial" panose="020B0604020202020204" pitchFamily="34" charset="0"/>
                <a:ea typeface="Tahoma" pitchFamily="34" charset="0"/>
                <a:cs typeface="Arial" panose="020B0604020202020204" pitchFamily="34" charset="0"/>
              </a:rPr>
            </a:br>
            <a:r>
              <a:rPr lang="it-IT" sz="2400" b="1" dirty="0">
                <a:latin typeface="Arial" panose="020B0604020202020204" pitchFamily="34" charset="0"/>
                <a:ea typeface="Tahoma" pitchFamily="34" charset="0"/>
                <a:cs typeface="Arial" panose="020B0604020202020204" pitchFamily="34" charset="0"/>
              </a:rPr>
              <a:t>● istanza di revoca in autotutela</a:t>
            </a:r>
            <a:r>
              <a:rPr lang="it-IT" sz="2400" dirty="0">
                <a:latin typeface="Arial" panose="020B0604020202020204" pitchFamily="34" charset="0"/>
                <a:ea typeface="Tahoma" pitchFamily="34" charset="0"/>
                <a:cs typeface="Arial" panose="020B0604020202020204" pitchFamily="34" charset="0"/>
              </a:rPr>
              <a:t>, con adeguamento importo a base di gara alla luce del nuovo CCNL e riapertura dei termini</a:t>
            </a:r>
            <a:br>
              <a:rPr lang="it-IT" sz="2400" dirty="0">
                <a:latin typeface="Arial" panose="020B0604020202020204" pitchFamily="34" charset="0"/>
                <a:ea typeface="Tahoma" pitchFamily="34" charset="0"/>
                <a:cs typeface="Arial" panose="020B0604020202020204" pitchFamily="34" charset="0"/>
              </a:rPr>
            </a:br>
            <a:br>
              <a:rPr lang="it-IT" sz="4000" b="1" dirty="0">
                <a:latin typeface="Arial" panose="020B0604020202020204" pitchFamily="34" charset="0"/>
                <a:ea typeface="Tahoma" pitchFamily="34" charset="0"/>
                <a:cs typeface="Arial" panose="020B0604020202020204" pitchFamily="34" charset="0"/>
              </a:rPr>
            </a:br>
            <a:br>
              <a:rPr lang="it-IT" sz="4000" b="1" dirty="0">
                <a:latin typeface="Arial" panose="020B0604020202020204" pitchFamily="34" charset="0"/>
                <a:ea typeface="Tahoma" pitchFamily="34" charset="0"/>
                <a:cs typeface="Arial" panose="020B0604020202020204" pitchFamily="34" charset="0"/>
              </a:rPr>
            </a:br>
            <a:endParaRPr lang="it-IT" sz="1800" dirty="0">
              <a:solidFill>
                <a:srgbClr val="474747"/>
              </a:solidFill>
              <a:latin typeface="Arial" panose="020B0604020202020204" pitchFamily="34" charset="0"/>
              <a:cs typeface="Arial" panose="020B0604020202020204" pitchFamily="34" charset="0"/>
            </a:endParaRPr>
          </a:p>
        </p:txBody>
      </p:sp>
      <p:sp>
        <p:nvSpPr>
          <p:cNvPr id="4" name="Rettangolo 3"/>
          <p:cNvSpPr/>
          <p:nvPr/>
        </p:nvSpPr>
        <p:spPr>
          <a:xfrm>
            <a:off x="2924487" y="5088796"/>
            <a:ext cx="6480720" cy="646331"/>
          </a:xfrm>
          <a:prstGeom prst="rect">
            <a:avLst/>
          </a:prstGeom>
        </p:spPr>
        <p:txBody>
          <a:bodyPr wrap="square">
            <a:spAutoFit/>
          </a:bodyPr>
          <a:lstStyle/>
          <a:p>
            <a:pPr algn="ctr"/>
            <a:br>
              <a:rPr lang="it-IT" altLang="ja-JP" b="1" dirty="0">
                <a:solidFill>
                  <a:srgbClr val="000136"/>
                </a:solidFill>
                <a:effectLst>
                  <a:outerShdw blurRad="38100" dist="38100" dir="2700000" algn="tl">
                    <a:srgbClr val="C0C0C0"/>
                  </a:outerShdw>
                </a:effectLst>
              </a:rPr>
            </a:br>
            <a:endParaRPr lang="it-IT" b="1" dirty="0">
              <a:solidFill>
                <a:srgbClr val="000136"/>
              </a:solidFill>
            </a:endParaRPr>
          </a:p>
        </p:txBody>
      </p:sp>
      <p:sp>
        <p:nvSpPr>
          <p:cNvPr id="3" name="AutoShape 2" descr="Legacoopsociali Sardeg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7" name="AutoShape 4" descr="Legacoopsociali Sardeg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AutoShape 6" descr="Legacoopsociali Sardegn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Tree>
    <p:extLst>
      <p:ext uri="{BB962C8B-B14F-4D97-AF65-F5344CB8AC3E}">
        <p14:creationId xmlns:p14="http://schemas.microsoft.com/office/powerpoint/2010/main" val="2119396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68403" y="465138"/>
            <a:ext cx="7992888" cy="6276230"/>
          </a:xfrm>
        </p:spPr>
        <p:txBody>
          <a:bodyPr>
            <a:noAutofit/>
          </a:bodyPr>
          <a:lstStyle/>
          <a:p>
            <a: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t>ANAC e giurisprudenza</a:t>
            </a: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r>
              <a:rPr lang="it-IT" sz="18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In casi di </a:t>
            </a:r>
            <a:r>
              <a:rPr lang="it-IT" sz="18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sopravvenienza di nuovo CCNL </a:t>
            </a:r>
            <a:r>
              <a:rPr lang="it-IT" sz="18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di settore rispetto al momento di formulazione dell’offerta, la giurisprudenza riconosce che l’amministrazione, in sede di </a:t>
            </a:r>
            <a:r>
              <a:rPr lang="it-IT" sz="18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verifica dell’anomalia dell’offerta </a:t>
            </a:r>
            <a:r>
              <a:rPr lang="it-IT" sz="18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debba tenere conto dei nuovi livelli retributivi previsti, e quindi debba verificare se l’offerta economica riesca a sostenere anche i nuovi costi (</a:t>
            </a:r>
            <a:r>
              <a:rPr lang="it-IT" sz="18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Cons. </a:t>
            </a:r>
            <a:r>
              <a:rPr lang="it-IT" sz="1800" b="1" dirty="0">
                <a:latin typeface="Arial" panose="020B0604020202020204" pitchFamily="34" charset="0"/>
                <a:ea typeface="Tahoma" pitchFamily="34" charset="0"/>
                <a:cs typeface="Arial" panose="020B0604020202020204" pitchFamily="34" charset="0"/>
              </a:rPr>
              <a:t>S</a:t>
            </a:r>
            <a:r>
              <a:rPr lang="it-IT" sz="18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tato, Sez. V, 7.07.2023, n. 6652 </a:t>
            </a:r>
            <a:r>
              <a:rPr lang="it-IT" sz="18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e da ultimo </a:t>
            </a:r>
            <a:r>
              <a:rPr lang="it-IT" sz="1800" b="1" u="sng"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Sez. V, 15.01.2024, n. 453</a:t>
            </a:r>
            <a:r>
              <a:rPr lang="it-IT" sz="18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r>
              <a:rPr lang="it-IT" sz="18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it-IT" sz="1800" dirty="0">
                <a:latin typeface="Arial" panose="020B0604020202020204" pitchFamily="34" charset="0"/>
                <a:ea typeface="Tahoma" pitchFamily="34" charset="0"/>
                <a:cs typeface="Arial" panose="020B0604020202020204" pitchFamily="34" charset="0"/>
              </a:rPr>
              <a:t>posizione della giurisprudenza che offre interessanti spunti anche al di fuori del procedimento di verifica </a:t>
            </a:r>
            <a:r>
              <a:rPr lang="it-IT" sz="1800" dirty="0">
                <a:solidFill>
                  <a:schemeClr val="tx1"/>
                </a:solidFill>
                <a:latin typeface="Arial" panose="020B0604020202020204" pitchFamily="34" charset="0"/>
                <a:ea typeface="Tahoma" pitchFamily="34" charset="0"/>
                <a:cs typeface="Arial" panose="020B0604020202020204" pitchFamily="34" charset="0"/>
              </a:rPr>
              <a:t>dell’anomalia</a:t>
            </a:r>
            <a:r>
              <a:rPr lang="it-IT" sz="1800" dirty="0">
                <a:latin typeface="Arial" panose="020B0604020202020204" pitchFamily="34" charset="0"/>
                <a:ea typeface="Tahoma" pitchFamily="34" charset="0"/>
                <a:cs typeface="Arial" panose="020B0604020202020204" pitchFamily="34" charset="0"/>
              </a:rPr>
              <a:t>, valorizzando che l’appalto è un </a:t>
            </a:r>
            <a:r>
              <a:rPr lang="it-IT" sz="1800" b="1" dirty="0">
                <a:solidFill>
                  <a:srgbClr val="FF0000"/>
                </a:solidFill>
                <a:latin typeface="Arial" panose="020B0604020202020204" pitchFamily="34" charset="0"/>
                <a:ea typeface="Tahoma" pitchFamily="34" charset="0"/>
                <a:cs typeface="Arial" panose="020B0604020202020204" pitchFamily="34" charset="0"/>
              </a:rPr>
              <a:t>contratto di durata</a:t>
            </a:r>
            <a:r>
              <a:rPr lang="it-IT" sz="1800" dirty="0">
                <a:solidFill>
                  <a:schemeClr val="tx1"/>
                </a:solidFill>
                <a:latin typeface="Arial" panose="020B0604020202020204" pitchFamily="34" charset="0"/>
                <a:ea typeface="Tahoma" pitchFamily="34" charset="0"/>
                <a:cs typeface="Arial" panose="020B0604020202020204" pitchFamily="34" charset="0"/>
              </a:rPr>
              <a:t>, che vi è l’obbligo di</a:t>
            </a:r>
            <a:r>
              <a:rPr lang="it-IT" sz="1800" b="1" dirty="0">
                <a:solidFill>
                  <a:srgbClr val="FF0000"/>
                </a:solidFill>
                <a:latin typeface="Arial" panose="020B0604020202020204" pitchFamily="34" charset="0"/>
                <a:ea typeface="Tahoma" pitchFamily="34" charset="0"/>
                <a:cs typeface="Arial" panose="020B0604020202020204" pitchFamily="34" charset="0"/>
              </a:rPr>
              <a:t> tutelare il lavoro </a:t>
            </a:r>
            <a:r>
              <a:rPr lang="it-IT" sz="1800" dirty="0">
                <a:latin typeface="Arial" panose="020B0604020202020204" pitchFamily="34" charset="0"/>
                <a:ea typeface="Tahoma" pitchFamily="34" charset="0"/>
                <a:cs typeface="Arial" panose="020B0604020202020204" pitchFamily="34" charset="0"/>
              </a:rPr>
              <a:t>e che </a:t>
            </a:r>
            <a:r>
              <a:rPr lang="it-IT" sz="1800" dirty="0">
                <a:solidFill>
                  <a:schemeClr val="tx1"/>
                </a:solidFill>
                <a:latin typeface="Arial" panose="020B0604020202020204" pitchFamily="34" charset="0"/>
                <a:ea typeface="Tahoma" pitchFamily="34" charset="0"/>
                <a:cs typeface="Arial" panose="020B0604020202020204" pitchFamily="34" charset="0"/>
              </a:rPr>
              <a:t>va presidiata la </a:t>
            </a:r>
            <a:r>
              <a:rPr lang="it-IT" sz="1800" b="1" dirty="0">
                <a:solidFill>
                  <a:srgbClr val="FF0000"/>
                </a:solidFill>
                <a:latin typeface="Arial" panose="020B0604020202020204" pitchFamily="34" charset="0"/>
                <a:ea typeface="Tahoma" pitchFamily="34" charset="0"/>
                <a:cs typeface="Arial" panose="020B0604020202020204" pitchFamily="34" charset="0"/>
              </a:rPr>
              <a:t>qualità delle prestazioni</a:t>
            </a:r>
            <a:r>
              <a:rPr lang="it-IT" sz="1800" dirty="0">
                <a:latin typeface="Arial" panose="020B0604020202020204" pitchFamily="34" charset="0"/>
                <a:ea typeface="Tahoma" pitchFamily="34" charset="0"/>
                <a:cs typeface="Arial" panose="020B0604020202020204" pitchFamily="34" charset="0"/>
              </a:rPr>
              <a:t>, a favore dei cittadini (si v. anche le «allora» Linee guida ANAC 17/2022)</a:t>
            </a:r>
            <a:br>
              <a:rPr lang="it-IT" sz="18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endParaRPr lang="it-IT" sz="1800" dirty="0">
              <a:latin typeface="Arial" panose="020B0604020202020204" pitchFamily="34" charset="0"/>
              <a:ea typeface="Tahoma" pitchFamily="34" charset="0"/>
              <a:cs typeface="Arial" panose="020B0604020202020204" pitchFamily="34" charset="0"/>
            </a:endParaRPr>
          </a:p>
        </p:txBody>
      </p:sp>
      <p:sp>
        <p:nvSpPr>
          <p:cNvPr id="4" name="Rettangolo 3"/>
          <p:cNvSpPr/>
          <p:nvPr/>
        </p:nvSpPr>
        <p:spPr>
          <a:xfrm>
            <a:off x="2924487" y="5088796"/>
            <a:ext cx="6480720" cy="646331"/>
          </a:xfrm>
          <a:prstGeom prst="rect">
            <a:avLst/>
          </a:prstGeom>
        </p:spPr>
        <p:txBody>
          <a:bodyPr wrap="square">
            <a:spAutoFit/>
          </a:bodyPr>
          <a:lstStyle/>
          <a:p>
            <a:pPr algn="ctr"/>
            <a:br>
              <a:rPr lang="it-IT" altLang="ja-JP" b="1" dirty="0">
                <a:solidFill>
                  <a:srgbClr val="000136"/>
                </a:solidFill>
                <a:effectLst>
                  <a:outerShdw blurRad="38100" dist="38100" dir="2700000" algn="tl">
                    <a:srgbClr val="C0C0C0"/>
                  </a:outerShdw>
                </a:effectLst>
              </a:rPr>
            </a:br>
            <a:endParaRPr lang="it-IT" b="1" dirty="0">
              <a:solidFill>
                <a:srgbClr val="000136"/>
              </a:solidFill>
            </a:endParaRPr>
          </a:p>
        </p:txBody>
      </p:sp>
      <p:sp>
        <p:nvSpPr>
          <p:cNvPr id="3" name="AutoShape 2" descr="Legacoopsociali Sardeg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7" name="AutoShape 4" descr="Legacoopsociali Sardeg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AutoShape 6" descr="Legacoopsociali Sardegn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Tree>
    <p:extLst>
      <p:ext uri="{BB962C8B-B14F-4D97-AF65-F5344CB8AC3E}">
        <p14:creationId xmlns:p14="http://schemas.microsoft.com/office/powerpoint/2010/main" val="5678969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68403" y="465138"/>
            <a:ext cx="7992888" cy="6276230"/>
          </a:xfrm>
        </p:spPr>
        <p:txBody>
          <a:bodyPr>
            <a:noAutofit/>
          </a:bodyPr>
          <a:lstStyle/>
          <a:p>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latin typeface="Arial" panose="020B0604020202020204" pitchFamily="34" charset="0"/>
                <a:ea typeface="Tahoma" pitchFamily="34" charset="0"/>
                <a:cs typeface="Arial" panose="020B0604020202020204" pitchFamily="34" charset="0"/>
              </a:rPr>
            </a:br>
            <a:br>
              <a:rPr lang="it-IT" sz="3200" b="1" dirty="0">
                <a:latin typeface="Arial" panose="020B0604020202020204" pitchFamily="34" charset="0"/>
                <a:ea typeface="Tahoma" pitchFamily="34" charset="0"/>
                <a:cs typeface="Arial" panose="020B0604020202020204" pitchFamily="34" charset="0"/>
              </a:rPr>
            </a:br>
            <a:br>
              <a:rPr lang="it-IT" sz="3200" b="1" dirty="0">
                <a:latin typeface="Arial" panose="020B0604020202020204" pitchFamily="34" charset="0"/>
                <a:ea typeface="Tahoma" pitchFamily="34" charset="0"/>
                <a:cs typeface="Arial" panose="020B0604020202020204" pitchFamily="34" charset="0"/>
              </a:rPr>
            </a:br>
            <a:br>
              <a:rPr lang="it-IT" sz="3200" b="1" dirty="0">
                <a:latin typeface="Arial" panose="020B0604020202020204" pitchFamily="34" charset="0"/>
                <a:ea typeface="Tahoma" pitchFamily="34" charset="0"/>
                <a:cs typeface="Arial" panose="020B0604020202020204" pitchFamily="34" charset="0"/>
              </a:rPr>
            </a:br>
            <a:br>
              <a:rPr lang="it-IT" sz="3200" b="1" dirty="0">
                <a:latin typeface="Arial" panose="020B0604020202020204" pitchFamily="34" charset="0"/>
                <a:ea typeface="Tahoma" pitchFamily="34" charset="0"/>
                <a:cs typeface="Arial" panose="020B0604020202020204" pitchFamily="34" charset="0"/>
              </a:rPr>
            </a:br>
            <a:br>
              <a:rPr lang="it-IT" sz="3200" b="1" dirty="0">
                <a:latin typeface="Arial" panose="020B0604020202020204" pitchFamily="34" charset="0"/>
                <a:ea typeface="Tahoma" pitchFamily="34" charset="0"/>
                <a:cs typeface="Arial" panose="020B0604020202020204" pitchFamily="34" charset="0"/>
              </a:rPr>
            </a:br>
            <a:br>
              <a:rPr lang="it-IT" sz="3200" b="1" dirty="0">
                <a:latin typeface="Arial" panose="020B0604020202020204" pitchFamily="34" charset="0"/>
                <a:ea typeface="Tahoma" pitchFamily="34" charset="0"/>
                <a:cs typeface="Arial" panose="020B0604020202020204" pitchFamily="34" charset="0"/>
              </a:rPr>
            </a:br>
            <a:r>
              <a:rPr lang="it-IT" sz="3200" dirty="0">
                <a:latin typeface="Arial" panose="020B0604020202020204" pitchFamily="34" charset="0"/>
                <a:ea typeface="Tahoma" pitchFamily="34" charset="0"/>
                <a:cs typeface="Arial" panose="020B0604020202020204" pitchFamily="34" charset="0"/>
              </a:rPr>
              <a:t>grazie per l’attenzione !</a:t>
            </a:r>
            <a:br>
              <a:rPr lang="it-IT" sz="3200" dirty="0">
                <a:latin typeface="Arial" panose="020B0604020202020204" pitchFamily="34" charset="0"/>
                <a:ea typeface="Tahoma" pitchFamily="34" charset="0"/>
                <a:cs typeface="Arial" panose="020B0604020202020204" pitchFamily="34" charset="0"/>
              </a:rPr>
            </a:br>
            <a:br>
              <a:rPr lang="it-IT" sz="3200" dirty="0">
                <a:latin typeface="Arial" panose="020B0604020202020204" pitchFamily="34" charset="0"/>
                <a:ea typeface="Tahoma" pitchFamily="34" charset="0"/>
                <a:cs typeface="Arial" panose="020B0604020202020204" pitchFamily="34" charset="0"/>
              </a:rPr>
            </a:br>
            <a:br>
              <a:rPr lang="it-IT" sz="3200" b="1" dirty="0">
                <a:latin typeface="Arial" panose="020B0604020202020204" pitchFamily="34" charset="0"/>
                <a:ea typeface="Tahoma" pitchFamily="34" charset="0"/>
                <a:cs typeface="Arial" panose="020B0604020202020204" pitchFamily="34" charset="0"/>
              </a:rPr>
            </a:br>
            <a:br>
              <a:rPr lang="it-IT" sz="3200" b="1" dirty="0">
                <a:latin typeface="Arial" panose="020B0604020202020204" pitchFamily="34" charset="0"/>
                <a:ea typeface="Tahoma" pitchFamily="34" charset="0"/>
                <a:cs typeface="Arial" panose="020B0604020202020204" pitchFamily="34" charset="0"/>
              </a:rPr>
            </a:br>
            <a:br>
              <a:rPr lang="it-IT" sz="3200" b="1" dirty="0">
                <a:latin typeface="Arial" panose="020B0604020202020204" pitchFamily="34" charset="0"/>
                <a:ea typeface="Tahoma" pitchFamily="34" charset="0"/>
                <a:cs typeface="Arial" panose="020B0604020202020204" pitchFamily="34" charset="0"/>
              </a:rPr>
            </a:br>
            <a:br>
              <a:rPr lang="it-IT" sz="3200" b="1" dirty="0">
                <a:latin typeface="Arial" panose="020B0604020202020204" pitchFamily="34" charset="0"/>
                <a:ea typeface="Tahoma" pitchFamily="34" charset="0"/>
                <a:cs typeface="Arial" panose="020B0604020202020204" pitchFamily="34" charset="0"/>
              </a:rPr>
            </a:br>
            <a:endParaRPr lang="it-IT" sz="1800" dirty="0">
              <a:solidFill>
                <a:srgbClr val="474747"/>
              </a:solidFill>
              <a:latin typeface="Arial" panose="020B0604020202020204" pitchFamily="34" charset="0"/>
              <a:cs typeface="Arial" panose="020B0604020202020204" pitchFamily="34" charset="0"/>
            </a:endParaRPr>
          </a:p>
        </p:txBody>
      </p:sp>
      <p:sp>
        <p:nvSpPr>
          <p:cNvPr id="4" name="Rettangolo 3"/>
          <p:cNvSpPr/>
          <p:nvPr/>
        </p:nvSpPr>
        <p:spPr>
          <a:xfrm>
            <a:off x="2924487" y="5088796"/>
            <a:ext cx="6480720" cy="646331"/>
          </a:xfrm>
          <a:prstGeom prst="rect">
            <a:avLst/>
          </a:prstGeom>
        </p:spPr>
        <p:txBody>
          <a:bodyPr wrap="square">
            <a:spAutoFit/>
          </a:bodyPr>
          <a:lstStyle/>
          <a:p>
            <a:pPr algn="ctr"/>
            <a:br>
              <a:rPr lang="it-IT" altLang="ja-JP" b="1" dirty="0">
                <a:solidFill>
                  <a:srgbClr val="000136"/>
                </a:solidFill>
                <a:effectLst>
                  <a:outerShdw blurRad="38100" dist="38100" dir="2700000" algn="tl">
                    <a:srgbClr val="C0C0C0"/>
                  </a:outerShdw>
                </a:effectLst>
              </a:rPr>
            </a:br>
            <a:endParaRPr lang="it-IT" b="1" dirty="0">
              <a:solidFill>
                <a:srgbClr val="000136"/>
              </a:solidFill>
            </a:endParaRPr>
          </a:p>
        </p:txBody>
      </p:sp>
      <p:sp>
        <p:nvSpPr>
          <p:cNvPr id="3" name="AutoShape 2" descr="Legacoopsociali Sardeg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7" name="AutoShape 4" descr="Legacoopsociali Sardeg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AutoShape 6" descr="Legacoopsociali Sardegn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Tree>
    <p:extLst>
      <p:ext uri="{BB962C8B-B14F-4D97-AF65-F5344CB8AC3E}">
        <p14:creationId xmlns:p14="http://schemas.microsoft.com/office/powerpoint/2010/main" val="745906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68403" y="465138"/>
            <a:ext cx="7992888" cy="6276230"/>
          </a:xfrm>
        </p:spPr>
        <p:txBody>
          <a:bodyPr>
            <a:noAutofit/>
          </a:bodyPr>
          <a:lstStyle/>
          <a:p>
            <a:pPr fontAlgn="base"/>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Le norme di riferimento: un viaggio tra vecchio e nuovo codice appalti</a:t>
            </a:r>
            <a:b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b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32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r>
              <a:rPr lang="it-IT" sz="2400" b="1" dirty="0">
                <a:solidFill>
                  <a:srgbClr val="FF0000"/>
                </a:solidFill>
                <a:latin typeface="Arial" panose="020B0604020202020204" pitchFamily="34" charset="0"/>
                <a:ea typeface="Tahoma" pitchFamily="34" charset="0"/>
                <a:cs typeface="Arial" panose="020B0604020202020204" pitchFamily="34" charset="0"/>
              </a:rPr>
              <a:t>art. 106</a:t>
            </a:r>
            <a:r>
              <a:rPr lang="it-IT" sz="2400" dirty="0">
                <a:solidFill>
                  <a:srgbClr val="FF0000"/>
                </a:solidFill>
                <a:latin typeface="Arial" panose="020B0604020202020204" pitchFamily="34" charset="0"/>
                <a:ea typeface="Tahoma" pitchFamily="34" charset="0"/>
                <a:cs typeface="Arial" panose="020B0604020202020204" pitchFamily="34" charset="0"/>
              </a:rPr>
              <a:t> </a:t>
            </a:r>
            <a:r>
              <a:rPr lang="it-IT" sz="24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d.lgs. </a:t>
            </a:r>
            <a:r>
              <a:rPr lang="it-IT" sz="2400" dirty="0">
                <a:latin typeface="Arial" panose="020B0604020202020204" pitchFamily="34" charset="0"/>
                <a:ea typeface="Tahoma" pitchFamily="34" charset="0"/>
                <a:cs typeface="Arial" panose="020B0604020202020204" pitchFamily="34" charset="0"/>
              </a:rPr>
              <a:t>n. 50/2016 (per gare indette fino al 27 gennaio 2022)</a:t>
            </a:r>
            <a:br>
              <a:rPr lang="it-IT" sz="3200" dirty="0">
                <a:latin typeface="Arial" panose="020B0604020202020204" pitchFamily="34" charset="0"/>
                <a:ea typeface="Tahoma" pitchFamily="34" charset="0"/>
                <a:cs typeface="Arial" panose="020B0604020202020204" pitchFamily="34" charset="0"/>
              </a:rPr>
            </a:br>
            <a:br>
              <a:rPr lang="it-IT" sz="32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1800" b="1" u="sng" dirty="0">
                <a:latin typeface="Arial" panose="020B0604020202020204" pitchFamily="34" charset="0"/>
                <a:ea typeface="Tahoma" pitchFamily="34" charset="0"/>
                <a:cs typeface="Arial" panose="020B0604020202020204" pitchFamily="34" charset="0"/>
              </a:rPr>
              <a:t>comma 1, lett. a)</a:t>
            </a:r>
            <a:r>
              <a:rPr lang="it-IT" sz="1800" b="1" dirty="0">
                <a:solidFill>
                  <a:srgbClr val="474747"/>
                </a:solidFill>
                <a:latin typeface="Arial" panose="020B0604020202020204" pitchFamily="34" charset="0"/>
                <a:ea typeface="Tahoma" pitchFamily="34" charset="0"/>
                <a:cs typeface="Arial" panose="020B0604020202020204" pitchFamily="34" charset="0"/>
              </a:rPr>
              <a:t>:</a:t>
            </a:r>
            <a:r>
              <a:rPr lang="it-IT" sz="1800" b="1" i="1" dirty="0">
                <a:solidFill>
                  <a:srgbClr val="474747"/>
                </a:solidFill>
                <a:effectLst/>
                <a:latin typeface="Arial" panose="020B0604020202020204" pitchFamily="34" charset="0"/>
                <a:cs typeface="Arial" panose="020B0604020202020204" pitchFamily="34" charset="0"/>
              </a:rPr>
              <a:t> </a:t>
            </a:r>
            <a:br>
              <a:rPr lang="it-IT" sz="1800" b="0" i="1" dirty="0">
                <a:solidFill>
                  <a:srgbClr val="474747"/>
                </a:solidFill>
                <a:effectLst/>
                <a:latin typeface="Arial" panose="020B0604020202020204" pitchFamily="34" charset="0"/>
                <a:cs typeface="Arial" panose="020B0604020202020204" pitchFamily="34" charset="0"/>
              </a:rPr>
            </a:br>
            <a:br>
              <a:rPr lang="it-IT" sz="1800" b="0" i="1" dirty="0">
                <a:solidFill>
                  <a:srgbClr val="474747"/>
                </a:solidFill>
                <a:effectLst/>
                <a:latin typeface="Arial" panose="020B0604020202020204" pitchFamily="34" charset="0"/>
                <a:cs typeface="Arial" panose="020B0604020202020204" pitchFamily="34" charset="0"/>
              </a:rPr>
            </a:br>
            <a:r>
              <a:rPr lang="it-IT" sz="1800" b="0" dirty="0">
                <a:solidFill>
                  <a:srgbClr val="474747"/>
                </a:solidFill>
                <a:effectLst/>
                <a:latin typeface="Arial" panose="020B0604020202020204" pitchFamily="34" charset="0"/>
                <a:cs typeface="Arial" panose="020B0604020202020204" pitchFamily="34" charset="0"/>
              </a:rPr>
              <a:t>«</a:t>
            </a:r>
            <a:r>
              <a:rPr lang="it-IT" sz="1800" b="1" dirty="0">
                <a:solidFill>
                  <a:srgbClr val="474747"/>
                </a:solidFill>
                <a:effectLst/>
                <a:latin typeface="Arial" panose="020B0604020202020204" pitchFamily="34" charset="0"/>
                <a:cs typeface="Arial" panose="020B0604020202020204" pitchFamily="34" charset="0"/>
              </a:rPr>
              <a:t>se</a:t>
            </a:r>
            <a:r>
              <a:rPr lang="it-IT" sz="1800" b="0" dirty="0">
                <a:solidFill>
                  <a:srgbClr val="474747"/>
                </a:solidFill>
                <a:effectLst/>
                <a:latin typeface="Arial" panose="020B0604020202020204" pitchFamily="34" charset="0"/>
                <a:cs typeface="Arial" panose="020B0604020202020204" pitchFamily="34" charset="0"/>
              </a:rPr>
              <a:t> le modifiche, a prescindere dal loro valore monetario, </a:t>
            </a:r>
            <a:r>
              <a:rPr lang="it-IT" sz="1800" b="1" dirty="0">
                <a:solidFill>
                  <a:srgbClr val="474747"/>
                </a:solidFill>
                <a:effectLst/>
                <a:latin typeface="Arial" panose="020B0604020202020204" pitchFamily="34" charset="0"/>
                <a:cs typeface="Arial" panose="020B0604020202020204" pitchFamily="34" charset="0"/>
              </a:rPr>
              <a:t>sono state previste </a:t>
            </a:r>
            <a:r>
              <a:rPr lang="it-IT" sz="1800" b="0" dirty="0">
                <a:solidFill>
                  <a:srgbClr val="474747"/>
                </a:solidFill>
                <a:effectLst/>
                <a:latin typeface="Arial" panose="020B0604020202020204" pitchFamily="34" charset="0"/>
                <a:cs typeface="Arial" panose="020B0604020202020204" pitchFamily="34" charset="0"/>
              </a:rPr>
              <a:t>nei documenti di gara iniziali in clausole chiare, precise e inequivocabili, che possono comprendere </a:t>
            </a:r>
            <a:r>
              <a:rPr lang="it-IT" sz="1800" b="1" dirty="0">
                <a:solidFill>
                  <a:srgbClr val="474747"/>
                </a:solidFill>
                <a:effectLst/>
                <a:latin typeface="Arial" panose="020B0604020202020204" pitchFamily="34" charset="0"/>
                <a:cs typeface="Arial" panose="020B0604020202020204" pitchFamily="34" charset="0"/>
              </a:rPr>
              <a:t>clausole di revisione dei prezzi</a:t>
            </a:r>
            <a:r>
              <a:rPr lang="it-IT" sz="1800" b="0" dirty="0">
                <a:solidFill>
                  <a:srgbClr val="474747"/>
                </a:solidFill>
                <a:effectLst/>
                <a:latin typeface="Arial" panose="020B0604020202020204" pitchFamily="34" charset="0"/>
                <a:cs typeface="Arial" panose="020B0604020202020204" pitchFamily="34" charset="0"/>
              </a:rPr>
              <a:t>. Tali clausole fissano la portata e la natura di eventuali modifiche nonché le condizioni alle quali esse possono essere impiegate, facendo riferimento alle variazioni dei prezzi e dei costi standard, ove definiti. Esse non apportano modifiche che avrebbero l'effetto di alterare la natura generale del contratto o dell'accordo </a:t>
            </a:r>
            <a:r>
              <a:rPr lang="it-IT" sz="1800" dirty="0">
                <a:solidFill>
                  <a:srgbClr val="474747"/>
                </a:solidFill>
                <a:latin typeface="Arial" panose="020B0604020202020204" pitchFamily="34" charset="0"/>
                <a:cs typeface="Arial" panose="020B0604020202020204" pitchFamily="34" charset="0"/>
              </a:rPr>
              <a:t>quadro»</a:t>
            </a:r>
            <a:br>
              <a:rPr lang="it-IT" sz="3200" dirty="0">
                <a:latin typeface="Arial" panose="020B0604020202020204" pitchFamily="34" charset="0"/>
                <a:ea typeface="Tahoma" pitchFamily="34" charset="0"/>
                <a:cs typeface="Arial" panose="020B0604020202020204" pitchFamily="34" charset="0"/>
              </a:rPr>
            </a:br>
            <a:br>
              <a:rPr lang="it-IT" sz="3200" dirty="0">
                <a:latin typeface="Arial" panose="020B0604020202020204" pitchFamily="34" charset="0"/>
                <a:ea typeface="Tahoma" pitchFamily="34" charset="0"/>
                <a:cs typeface="Arial" panose="020B0604020202020204" pitchFamily="34" charset="0"/>
              </a:rPr>
            </a:br>
            <a:endParaRPr lang="it-IT" sz="2400" i="1" dirty="0">
              <a:solidFill>
                <a:schemeClr val="tx1">
                  <a:lumMod val="85000"/>
                  <a:lumOff val="15000"/>
                </a:schemeClr>
              </a:solidFill>
              <a:latin typeface="Book Antiqua" panose="02040602050305030304" pitchFamily="18" charset="0"/>
              <a:ea typeface="Tahoma" pitchFamily="34" charset="0"/>
              <a:cs typeface="Tahoma" pitchFamily="34" charset="0"/>
            </a:endParaRPr>
          </a:p>
        </p:txBody>
      </p:sp>
      <p:sp>
        <p:nvSpPr>
          <p:cNvPr id="4" name="Rettangolo 3"/>
          <p:cNvSpPr/>
          <p:nvPr/>
        </p:nvSpPr>
        <p:spPr>
          <a:xfrm>
            <a:off x="2924487" y="5088796"/>
            <a:ext cx="6480720" cy="646331"/>
          </a:xfrm>
          <a:prstGeom prst="rect">
            <a:avLst/>
          </a:prstGeom>
        </p:spPr>
        <p:txBody>
          <a:bodyPr wrap="square">
            <a:spAutoFit/>
          </a:bodyPr>
          <a:lstStyle/>
          <a:p>
            <a:pPr algn="ctr"/>
            <a:br>
              <a:rPr lang="it-IT" altLang="ja-JP" b="1" dirty="0">
                <a:solidFill>
                  <a:srgbClr val="000136"/>
                </a:solidFill>
                <a:effectLst>
                  <a:outerShdw blurRad="38100" dist="38100" dir="2700000" algn="tl">
                    <a:srgbClr val="C0C0C0"/>
                  </a:outerShdw>
                </a:effectLst>
              </a:rPr>
            </a:br>
            <a:endParaRPr lang="it-IT" b="1" dirty="0">
              <a:solidFill>
                <a:srgbClr val="000136"/>
              </a:solidFill>
            </a:endParaRPr>
          </a:p>
        </p:txBody>
      </p:sp>
      <p:sp>
        <p:nvSpPr>
          <p:cNvPr id="3" name="AutoShape 2" descr="Legacoopsociali Sardeg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7" name="AutoShape 4" descr="Legacoopsociali Sardeg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AutoShape 6" descr="Legacoopsociali Sardegn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Tree>
    <p:extLst>
      <p:ext uri="{BB962C8B-B14F-4D97-AF65-F5344CB8AC3E}">
        <p14:creationId xmlns:p14="http://schemas.microsoft.com/office/powerpoint/2010/main" val="111680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68403" y="465138"/>
            <a:ext cx="7992888" cy="6276230"/>
          </a:xfrm>
        </p:spPr>
        <p:txBody>
          <a:bodyPr>
            <a:noAutofit/>
          </a:bodyPr>
          <a:lstStyle/>
          <a:p>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Le norme di riferimento: un viaggio tra vecchio e nuovo codice appalti</a:t>
            </a:r>
            <a:b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b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32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r>
              <a:rPr lang="it-IT" sz="2400" b="1" dirty="0">
                <a:solidFill>
                  <a:srgbClr val="FF0000"/>
                </a:solidFill>
                <a:latin typeface="Arial" panose="020B0604020202020204" pitchFamily="34" charset="0"/>
                <a:ea typeface="Tahoma" pitchFamily="34" charset="0"/>
                <a:cs typeface="Arial" panose="020B0604020202020204" pitchFamily="34" charset="0"/>
              </a:rPr>
              <a:t>art. 106 </a:t>
            </a:r>
            <a:r>
              <a:rPr lang="it-IT" sz="24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d.lgs. </a:t>
            </a:r>
            <a:r>
              <a:rPr lang="it-IT" sz="2400" dirty="0">
                <a:latin typeface="Arial" panose="020B0604020202020204" pitchFamily="34" charset="0"/>
                <a:ea typeface="Tahoma" pitchFamily="34" charset="0"/>
                <a:cs typeface="Arial" panose="020B0604020202020204" pitchFamily="34" charset="0"/>
              </a:rPr>
              <a:t>n. 50/2016 (per gare indette fino al 27 gennaio 2022)</a:t>
            </a:r>
            <a:br>
              <a:rPr lang="it-IT" sz="3200" dirty="0">
                <a:latin typeface="Arial" panose="020B0604020202020204" pitchFamily="34" charset="0"/>
                <a:ea typeface="Tahoma" pitchFamily="34" charset="0"/>
                <a:cs typeface="Arial" panose="020B0604020202020204" pitchFamily="34" charset="0"/>
              </a:rPr>
            </a:br>
            <a:br>
              <a:rPr lang="it-IT" sz="32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1800" dirty="0">
                <a:solidFill>
                  <a:srgbClr val="474747"/>
                </a:solidFill>
                <a:latin typeface="Arial" panose="020B0604020202020204" pitchFamily="34" charset="0"/>
                <a:ea typeface="Tahoma" pitchFamily="34" charset="0"/>
                <a:cs typeface="Arial" panose="020B0604020202020204" pitchFamily="34" charset="0"/>
              </a:rPr>
              <a:t>«suggestione», anche </a:t>
            </a:r>
            <a:r>
              <a:rPr lang="it-IT" sz="1800" b="1" u="sng" dirty="0">
                <a:solidFill>
                  <a:srgbClr val="474747"/>
                </a:solidFill>
                <a:latin typeface="Arial" panose="020B0604020202020204" pitchFamily="34" charset="0"/>
                <a:ea typeface="Tahoma" pitchFamily="34" charset="0"/>
                <a:cs typeface="Arial" panose="020B0604020202020204" pitchFamily="34" charset="0"/>
              </a:rPr>
              <a:t>c</a:t>
            </a:r>
            <a:r>
              <a:rPr lang="it-IT" sz="1800" b="1" u="sng" dirty="0">
                <a:solidFill>
                  <a:srgbClr val="474747"/>
                </a:solidFill>
                <a:latin typeface="Arial" panose="020B0604020202020204" pitchFamily="34" charset="0"/>
                <a:cs typeface="Arial" panose="020B0604020202020204" pitchFamily="34" charset="0"/>
              </a:rPr>
              <a:t>omma 1, lett. c)</a:t>
            </a:r>
            <a:r>
              <a:rPr lang="it-IT" sz="1800" dirty="0">
                <a:solidFill>
                  <a:srgbClr val="474747"/>
                </a:solidFill>
                <a:latin typeface="Arial" panose="020B0604020202020204" pitchFamily="34" charset="0"/>
                <a:cs typeface="Arial" panose="020B0604020202020204" pitchFamily="34" charset="0"/>
              </a:rPr>
              <a:t>:</a:t>
            </a:r>
            <a:br>
              <a:rPr lang="it-IT" sz="1800" dirty="0">
                <a:solidFill>
                  <a:srgbClr val="474747"/>
                </a:solidFill>
                <a:latin typeface="Arial" panose="020B0604020202020204" pitchFamily="34" charset="0"/>
                <a:cs typeface="Arial" panose="020B0604020202020204" pitchFamily="34" charset="0"/>
              </a:rPr>
            </a:br>
            <a:br>
              <a:rPr lang="it-IT" sz="1800" dirty="0">
                <a:solidFill>
                  <a:srgbClr val="474747"/>
                </a:solidFill>
                <a:latin typeface="Arial" panose="020B0604020202020204" pitchFamily="34" charset="0"/>
                <a:cs typeface="Arial" panose="020B0604020202020204" pitchFamily="34" charset="0"/>
              </a:rPr>
            </a:br>
            <a:r>
              <a:rPr lang="it-IT" sz="1800" dirty="0">
                <a:solidFill>
                  <a:srgbClr val="474747"/>
                </a:solidFill>
                <a:latin typeface="Arial" panose="020B0604020202020204" pitchFamily="34" charset="0"/>
                <a:cs typeface="Arial" panose="020B0604020202020204" pitchFamily="34" charset="0"/>
              </a:rPr>
              <a:t>c)  ove siano soddisfatte tutte le seguenti condizioni, fatto salvo quanto previsto per gli appalti nei settori ordinari dal comma 7:</a:t>
            </a:r>
            <a:br>
              <a:rPr lang="it-IT" sz="1800" dirty="0">
                <a:solidFill>
                  <a:srgbClr val="474747"/>
                </a:solidFill>
                <a:latin typeface="Arial" panose="020B0604020202020204" pitchFamily="34" charset="0"/>
                <a:cs typeface="Arial" panose="020B0604020202020204" pitchFamily="34" charset="0"/>
              </a:rPr>
            </a:br>
            <a:r>
              <a:rPr lang="it-IT" sz="1800" dirty="0">
                <a:solidFill>
                  <a:srgbClr val="474747"/>
                </a:solidFill>
                <a:latin typeface="Arial" panose="020B0604020202020204" pitchFamily="34" charset="0"/>
                <a:cs typeface="Arial" panose="020B0604020202020204" pitchFamily="34" charset="0"/>
              </a:rPr>
              <a:t>1)  la necessità di modifica è determinata da </a:t>
            </a:r>
            <a:r>
              <a:rPr lang="it-IT" sz="1800" b="1" dirty="0">
                <a:solidFill>
                  <a:srgbClr val="474747"/>
                </a:solidFill>
                <a:latin typeface="Arial" panose="020B0604020202020204" pitchFamily="34" charset="0"/>
                <a:cs typeface="Arial" panose="020B0604020202020204" pitchFamily="34" charset="0"/>
              </a:rPr>
              <a:t>circostanze impreviste e imprevedibili</a:t>
            </a:r>
            <a:r>
              <a:rPr lang="it-IT" sz="1800" dirty="0">
                <a:solidFill>
                  <a:srgbClr val="474747"/>
                </a:solidFill>
                <a:latin typeface="Arial" panose="020B0604020202020204" pitchFamily="34" charset="0"/>
                <a:cs typeface="Arial" panose="020B0604020202020204" pitchFamily="34" charset="0"/>
              </a:rPr>
              <a:t> per l'amministrazione aggiudicatrice o per l'ente aggiudicatore. In tali casi le modifiche all'oggetto del contratto assumono la denominazione di varianti in corso d'opera. Tra le predette circostanze può rientrare anche la sopravvenienza di nuove disposizioni legislative o regolamentari o provvedimenti di autorità od enti preposti alla tutela di interessi rilevanti;</a:t>
            </a:r>
            <a:br>
              <a:rPr lang="it-IT" sz="1800" dirty="0">
                <a:solidFill>
                  <a:srgbClr val="474747"/>
                </a:solidFill>
                <a:latin typeface="Arial" panose="020B0604020202020204" pitchFamily="34" charset="0"/>
                <a:cs typeface="Arial" panose="020B0604020202020204" pitchFamily="34" charset="0"/>
              </a:rPr>
            </a:br>
            <a:r>
              <a:rPr lang="it-IT" sz="1800" dirty="0">
                <a:solidFill>
                  <a:srgbClr val="474747"/>
                </a:solidFill>
                <a:latin typeface="Arial" panose="020B0604020202020204" pitchFamily="34" charset="0"/>
                <a:cs typeface="Arial" panose="020B0604020202020204" pitchFamily="34" charset="0"/>
              </a:rPr>
              <a:t>2)  la modifica non altera la natura generale del contratto;»</a:t>
            </a:r>
            <a:br>
              <a:rPr lang="it-IT" sz="1800" dirty="0">
                <a:solidFill>
                  <a:srgbClr val="474747"/>
                </a:solidFill>
                <a:latin typeface="Arial" panose="020B0604020202020204" pitchFamily="34" charset="0"/>
                <a:cs typeface="Arial" panose="020B0604020202020204" pitchFamily="34" charset="0"/>
              </a:rPr>
            </a:br>
            <a:endParaRPr lang="it-IT" sz="2400" i="1" dirty="0">
              <a:solidFill>
                <a:schemeClr val="tx1">
                  <a:lumMod val="85000"/>
                  <a:lumOff val="15000"/>
                </a:schemeClr>
              </a:solidFill>
              <a:latin typeface="Book Antiqua" panose="02040602050305030304" pitchFamily="18" charset="0"/>
              <a:ea typeface="Tahoma" pitchFamily="34" charset="0"/>
              <a:cs typeface="Tahoma" pitchFamily="34" charset="0"/>
            </a:endParaRPr>
          </a:p>
        </p:txBody>
      </p:sp>
      <p:sp>
        <p:nvSpPr>
          <p:cNvPr id="4" name="Rettangolo 3"/>
          <p:cNvSpPr/>
          <p:nvPr/>
        </p:nvSpPr>
        <p:spPr>
          <a:xfrm>
            <a:off x="2924487" y="5088796"/>
            <a:ext cx="6480720" cy="646331"/>
          </a:xfrm>
          <a:prstGeom prst="rect">
            <a:avLst/>
          </a:prstGeom>
        </p:spPr>
        <p:txBody>
          <a:bodyPr wrap="square">
            <a:spAutoFit/>
          </a:bodyPr>
          <a:lstStyle/>
          <a:p>
            <a:pPr algn="ctr"/>
            <a:br>
              <a:rPr lang="it-IT" altLang="ja-JP" b="1" dirty="0">
                <a:solidFill>
                  <a:srgbClr val="000136"/>
                </a:solidFill>
                <a:effectLst>
                  <a:outerShdw blurRad="38100" dist="38100" dir="2700000" algn="tl">
                    <a:srgbClr val="C0C0C0"/>
                  </a:outerShdw>
                </a:effectLst>
              </a:rPr>
            </a:br>
            <a:endParaRPr lang="it-IT" b="1" dirty="0">
              <a:solidFill>
                <a:srgbClr val="000136"/>
              </a:solidFill>
            </a:endParaRPr>
          </a:p>
        </p:txBody>
      </p:sp>
      <p:sp>
        <p:nvSpPr>
          <p:cNvPr id="3" name="AutoShape 2" descr="Legacoopsociali Sardeg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7" name="AutoShape 4" descr="Legacoopsociali Sardeg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AutoShape 6" descr="Legacoopsociali Sardegn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Tree>
    <p:extLst>
      <p:ext uri="{BB962C8B-B14F-4D97-AF65-F5344CB8AC3E}">
        <p14:creationId xmlns:p14="http://schemas.microsoft.com/office/powerpoint/2010/main" val="1773509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68403" y="465138"/>
            <a:ext cx="7992888" cy="6276230"/>
          </a:xfrm>
        </p:spPr>
        <p:txBody>
          <a:bodyPr>
            <a:noAutofit/>
          </a:bodyPr>
          <a:lstStyle/>
          <a:p>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Le norme di riferimento: un viaggio tra vecchio e nuovo codice appalti</a:t>
            </a:r>
            <a:b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b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32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r>
              <a:rPr lang="it-IT" sz="2400" b="1" dirty="0">
                <a:solidFill>
                  <a:srgbClr val="FF0000"/>
                </a:solidFill>
                <a:latin typeface="Arial" panose="020B0604020202020204" pitchFamily="34" charset="0"/>
                <a:ea typeface="Tahoma" pitchFamily="34" charset="0"/>
                <a:cs typeface="Arial" panose="020B0604020202020204" pitchFamily="34" charset="0"/>
              </a:rPr>
              <a:t>art. 29 </a:t>
            </a:r>
            <a:r>
              <a:rPr lang="it-IT" sz="24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d.l. </a:t>
            </a:r>
            <a:r>
              <a:rPr lang="it-IT" sz="2400" dirty="0">
                <a:latin typeface="Arial" panose="020B0604020202020204" pitchFamily="34" charset="0"/>
                <a:ea typeface="Tahoma" pitchFamily="34" charset="0"/>
                <a:cs typeface="Arial" panose="020B0604020202020204" pitchFamily="34" charset="0"/>
              </a:rPr>
              <a:t>n. 27 gennaio 2022, n. 4 («effetto Covid» per gare indette successivamente al 27 gennaio 2022)</a:t>
            </a:r>
            <a:br>
              <a:rPr lang="it-IT" sz="3200" dirty="0">
                <a:latin typeface="Arial" panose="020B0604020202020204" pitchFamily="34" charset="0"/>
                <a:ea typeface="Tahoma" pitchFamily="34" charset="0"/>
                <a:cs typeface="Arial" panose="020B0604020202020204" pitchFamily="34" charset="0"/>
              </a:rPr>
            </a:br>
            <a:br>
              <a:rPr lang="it-IT" sz="32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1800" dirty="0">
                <a:solidFill>
                  <a:srgbClr val="474747"/>
                </a:solidFill>
                <a:latin typeface="Arial" panose="020B0604020202020204" pitchFamily="34" charset="0"/>
                <a:ea typeface="Tahoma" pitchFamily="34" charset="0"/>
                <a:cs typeface="Arial" panose="020B0604020202020204" pitchFamily="34" charset="0"/>
              </a:rPr>
              <a:t>«1</a:t>
            </a:r>
            <a:r>
              <a:rPr lang="it-IT" sz="1800" dirty="0">
                <a:solidFill>
                  <a:srgbClr val="474747"/>
                </a:solidFill>
                <a:latin typeface="Arial" panose="020B0604020202020204" pitchFamily="34" charset="0"/>
                <a:cs typeface="Arial" panose="020B0604020202020204" pitchFamily="34" charset="0"/>
              </a:rPr>
              <a:t>. </a:t>
            </a:r>
            <a:r>
              <a:rPr lang="it-IT" sz="1800" b="1" dirty="0">
                <a:solidFill>
                  <a:srgbClr val="474747"/>
                </a:solidFill>
                <a:latin typeface="Arial" panose="020B0604020202020204" pitchFamily="34" charset="0"/>
                <a:cs typeface="Arial" panose="020B0604020202020204" pitchFamily="34" charset="0"/>
              </a:rPr>
              <a:t>Fino al 31 dicembre 2023</a:t>
            </a:r>
            <a:r>
              <a:rPr lang="it-IT" sz="1800" dirty="0">
                <a:solidFill>
                  <a:srgbClr val="474747"/>
                </a:solidFill>
                <a:latin typeface="Arial" panose="020B0604020202020204" pitchFamily="34" charset="0"/>
                <a:cs typeface="Arial" panose="020B0604020202020204" pitchFamily="34" charset="0"/>
              </a:rPr>
              <a:t>, al fine di incentivare gli investimenti pubblici, nonche' al fine di far fronte alle ricadute economiche negative a seguito delle misure di contenimento dell'emergenza sanitaria globale derivante dalla diffusione del virus SARS-CoV-2, in relazione alle procedure di affidamento dei contratti pubblici, i cui bandi o avvisi con cui si indice la procedura di scelta del contraente siano pubblicati successivamente alla data di entrata in vigore del presente decreto (…)</a:t>
            </a:r>
            <a:br>
              <a:rPr lang="it-IT" sz="1800" dirty="0">
                <a:solidFill>
                  <a:srgbClr val="474747"/>
                </a:solidFill>
                <a:latin typeface="Arial" panose="020B0604020202020204" pitchFamily="34" charset="0"/>
                <a:cs typeface="Arial" panose="020B0604020202020204" pitchFamily="34" charset="0"/>
              </a:rPr>
            </a:br>
            <a:br>
              <a:rPr lang="it-IT" sz="1800" dirty="0">
                <a:solidFill>
                  <a:srgbClr val="474747"/>
                </a:solidFill>
                <a:latin typeface="Arial" panose="020B0604020202020204" pitchFamily="34" charset="0"/>
                <a:cs typeface="Arial" panose="020B0604020202020204" pitchFamily="34" charset="0"/>
              </a:rPr>
            </a:br>
            <a:r>
              <a:rPr lang="it-IT" sz="1800" dirty="0">
                <a:solidFill>
                  <a:srgbClr val="474747"/>
                </a:solidFill>
                <a:latin typeface="Arial" panose="020B0604020202020204" pitchFamily="34" charset="0"/>
                <a:cs typeface="Arial" panose="020B0604020202020204" pitchFamily="34" charset="0"/>
              </a:rPr>
              <a:t>a) </a:t>
            </a:r>
            <a:r>
              <a:rPr lang="it-IT" sz="1800" b="1" dirty="0">
                <a:solidFill>
                  <a:srgbClr val="474747"/>
                </a:solidFill>
                <a:latin typeface="Arial" panose="020B0604020202020204" pitchFamily="34" charset="0"/>
                <a:cs typeface="Arial" panose="020B0604020202020204" pitchFamily="34" charset="0"/>
              </a:rPr>
              <a:t>e' obbligatorio </a:t>
            </a:r>
            <a:r>
              <a:rPr lang="it-IT" sz="1800" dirty="0">
                <a:solidFill>
                  <a:srgbClr val="474747"/>
                </a:solidFill>
                <a:latin typeface="Arial" panose="020B0604020202020204" pitchFamily="34" charset="0"/>
                <a:cs typeface="Arial" panose="020B0604020202020204" pitchFamily="34" charset="0"/>
              </a:rPr>
              <a:t>l'inserimento, nei documenti di gara iniziali, delle </a:t>
            </a:r>
            <a:r>
              <a:rPr lang="it-IT" sz="1800" b="1" dirty="0">
                <a:solidFill>
                  <a:srgbClr val="474747"/>
                </a:solidFill>
                <a:latin typeface="Arial" panose="020B0604020202020204" pitchFamily="34" charset="0"/>
                <a:cs typeface="Arial" panose="020B0604020202020204" pitchFamily="34" charset="0"/>
              </a:rPr>
              <a:t>clausole di revisione dei prezzi </a:t>
            </a:r>
            <a:r>
              <a:rPr lang="it-IT" sz="1800" dirty="0">
                <a:solidFill>
                  <a:srgbClr val="474747"/>
                </a:solidFill>
                <a:latin typeface="Arial" panose="020B0604020202020204" pitchFamily="34" charset="0"/>
                <a:cs typeface="Arial" panose="020B0604020202020204" pitchFamily="34" charset="0"/>
              </a:rPr>
              <a:t>previste dall'articolo 106, comma 1, lettera a), primo periodo, del codice dei contratti pubblici, di cui al decreto legislativo 18 aprile 2016, n. 50 fermo restando quanto previsto dal secondo e dal terzo periodo della medesima lettera a);»</a:t>
            </a:r>
            <a:endParaRPr lang="it-IT" sz="2400" i="1" dirty="0">
              <a:solidFill>
                <a:schemeClr val="tx1">
                  <a:lumMod val="85000"/>
                  <a:lumOff val="15000"/>
                </a:schemeClr>
              </a:solidFill>
              <a:latin typeface="Book Antiqua" panose="02040602050305030304" pitchFamily="18" charset="0"/>
              <a:ea typeface="Tahoma" pitchFamily="34" charset="0"/>
              <a:cs typeface="Tahoma" pitchFamily="34" charset="0"/>
            </a:endParaRPr>
          </a:p>
        </p:txBody>
      </p:sp>
      <p:sp>
        <p:nvSpPr>
          <p:cNvPr id="4" name="Rettangolo 3"/>
          <p:cNvSpPr/>
          <p:nvPr/>
        </p:nvSpPr>
        <p:spPr>
          <a:xfrm>
            <a:off x="2924487" y="5088796"/>
            <a:ext cx="6480720" cy="646331"/>
          </a:xfrm>
          <a:prstGeom prst="rect">
            <a:avLst/>
          </a:prstGeom>
        </p:spPr>
        <p:txBody>
          <a:bodyPr wrap="square">
            <a:spAutoFit/>
          </a:bodyPr>
          <a:lstStyle/>
          <a:p>
            <a:pPr algn="ctr"/>
            <a:br>
              <a:rPr lang="it-IT" altLang="ja-JP" b="1" dirty="0">
                <a:solidFill>
                  <a:srgbClr val="000136"/>
                </a:solidFill>
                <a:effectLst>
                  <a:outerShdw blurRad="38100" dist="38100" dir="2700000" algn="tl">
                    <a:srgbClr val="C0C0C0"/>
                  </a:outerShdw>
                </a:effectLst>
              </a:rPr>
            </a:br>
            <a:endParaRPr lang="it-IT" b="1" dirty="0">
              <a:solidFill>
                <a:srgbClr val="000136"/>
              </a:solidFill>
            </a:endParaRPr>
          </a:p>
        </p:txBody>
      </p:sp>
      <p:sp>
        <p:nvSpPr>
          <p:cNvPr id="3" name="AutoShape 2" descr="Legacoopsociali Sardeg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7" name="AutoShape 4" descr="Legacoopsociali Sardeg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AutoShape 6" descr="Legacoopsociali Sardegn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Tree>
    <p:extLst>
      <p:ext uri="{BB962C8B-B14F-4D97-AF65-F5344CB8AC3E}">
        <p14:creationId xmlns:p14="http://schemas.microsoft.com/office/powerpoint/2010/main" val="1564159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68403" y="465138"/>
            <a:ext cx="7992888" cy="6276230"/>
          </a:xfrm>
        </p:spPr>
        <p:txBody>
          <a:bodyPr>
            <a:noAutofit/>
          </a:bodyPr>
          <a:lstStyle/>
          <a:p>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Le norme di riferimento: un viaggio tra vecchio e nuovo codice appalti</a:t>
            </a:r>
            <a:b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b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32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r>
              <a:rPr lang="it-IT" sz="2400" b="1" dirty="0">
                <a:solidFill>
                  <a:srgbClr val="FF0000"/>
                </a:solidFill>
                <a:latin typeface="Arial" panose="020B0604020202020204" pitchFamily="34" charset="0"/>
                <a:ea typeface="Tahoma" pitchFamily="34" charset="0"/>
                <a:cs typeface="Arial" panose="020B0604020202020204" pitchFamily="34" charset="0"/>
              </a:rPr>
              <a:t>art. 60 </a:t>
            </a:r>
            <a:r>
              <a:rPr lang="it-IT" sz="24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d.lgs. n. 36/2023</a:t>
            </a:r>
            <a:r>
              <a:rPr lang="it-IT" sz="2400" dirty="0">
                <a:latin typeface="Arial" panose="020B0604020202020204" pitchFamily="34" charset="0"/>
                <a:ea typeface="Tahoma" pitchFamily="34" charset="0"/>
                <a:cs typeface="Arial" panose="020B0604020202020204" pitchFamily="34" charset="0"/>
              </a:rPr>
              <a:t> (efficace dal 1° luglio 2023)</a:t>
            </a:r>
            <a:br>
              <a:rPr lang="it-IT" sz="3200" dirty="0">
                <a:latin typeface="Arial" panose="020B0604020202020204" pitchFamily="34" charset="0"/>
                <a:ea typeface="Tahoma" pitchFamily="34" charset="0"/>
                <a:cs typeface="Arial" panose="020B0604020202020204" pitchFamily="34" charset="0"/>
              </a:rPr>
            </a:br>
            <a:br>
              <a:rPr lang="it-IT" sz="3200" dirty="0">
                <a:latin typeface="Arial" panose="020B0604020202020204" pitchFamily="34" charset="0"/>
                <a:ea typeface="Tahoma" pitchFamily="34" charset="0"/>
                <a:cs typeface="Arial" panose="020B0604020202020204" pitchFamily="34" charset="0"/>
              </a:rPr>
            </a:br>
            <a:r>
              <a:rPr lang="it-IT" sz="1800" dirty="0">
                <a:solidFill>
                  <a:srgbClr val="474747"/>
                </a:solidFill>
                <a:latin typeface="Arial" panose="020B0604020202020204" pitchFamily="34" charset="0"/>
                <a:ea typeface="Tahoma" pitchFamily="34" charset="0"/>
                <a:cs typeface="Arial" panose="020B0604020202020204" pitchFamily="34" charset="0"/>
              </a:rPr>
              <a:t>«1</a:t>
            </a:r>
            <a:r>
              <a:rPr lang="it-IT" sz="1800" dirty="0">
                <a:solidFill>
                  <a:srgbClr val="474747"/>
                </a:solidFill>
                <a:latin typeface="Arial" panose="020B0604020202020204" pitchFamily="34" charset="0"/>
                <a:cs typeface="Arial" panose="020B0604020202020204" pitchFamily="34" charset="0"/>
              </a:rPr>
              <a:t>. Nei documenti di gara iniziali delle procedure di affidamento </a:t>
            </a:r>
            <a:r>
              <a:rPr lang="it-IT" sz="1800" b="1" dirty="0">
                <a:solidFill>
                  <a:srgbClr val="474747"/>
                </a:solidFill>
                <a:latin typeface="Arial" panose="020B0604020202020204" pitchFamily="34" charset="0"/>
                <a:cs typeface="Arial" panose="020B0604020202020204" pitchFamily="34" charset="0"/>
              </a:rPr>
              <a:t>è obbligatorio</a:t>
            </a:r>
            <a:r>
              <a:rPr lang="it-IT" sz="1800" dirty="0">
                <a:solidFill>
                  <a:srgbClr val="474747"/>
                </a:solidFill>
                <a:latin typeface="Arial" panose="020B0604020202020204" pitchFamily="34" charset="0"/>
                <a:cs typeface="Arial" panose="020B0604020202020204" pitchFamily="34" charset="0"/>
              </a:rPr>
              <a:t> l'inserimento delle </a:t>
            </a:r>
            <a:r>
              <a:rPr lang="it-IT" sz="1800" b="1" dirty="0">
                <a:solidFill>
                  <a:srgbClr val="474747"/>
                </a:solidFill>
                <a:latin typeface="Arial" panose="020B0604020202020204" pitchFamily="34" charset="0"/>
                <a:cs typeface="Arial" panose="020B0604020202020204" pitchFamily="34" charset="0"/>
              </a:rPr>
              <a:t>clausole di revisione prezzi</a:t>
            </a:r>
            <a:r>
              <a:rPr lang="it-IT" sz="1800" dirty="0">
                <a:solidFill>
                  <a:srgbClr val="474747"/>
                </a:solidFill>
                <a:latin typeface="Arial" panose="020B0604020202020204" pitchFamily="34" charset="0"/>
                <a:cs typeface="Arial" panose="020B0604020202020204" pitchFamily="34" charset="0"/>
              </a:rPr>
              <a:t>.</a:t>
            </a:r>
            <a:br>
              <a:rPr lang="it-IT" sz="1800" dirty="0">
                <a:solidFill>
                  <a:srgbClr val="474747"/>
                </a:solidFill>
                <a:latin typeface="Arial" panose="020B0604020202020204" pitchFamily="34" charset="0"/>
                <a:cs typeface="Arial" panose="020B0604020202020204" pitchFamily="34" charset="0"/>
              </a:rPr>
            </a:br>
            <a:r>
              <a:rPr lang="it-IT" sz="1800" dirty="0">
                <a:solidFill>
                  <a:srgbClr val="474747"/>
                </a:solidFill>
                <a:latin typeface="Arial" panose="020B0604020202020204" pitchFamily="34" charset="0"/>
                <a:cs typeface="Arial" panose="020B0604020202020204" pitchFamily="34" charset="0"/>
              </a:rPr>
              <a:t>2. Queste clausole non apportano modifiche che alterino la natura generale del contratto o dell'accordo quadro; si attivano al verificarsi di </a:t>
            </a:r>
            <a:r>
              <a:rPr lang="it-IT" sz="1800" b="1" dirty="0">
                <a:solidFill>
                  <a:srgbClr val="474747"/>
                </a:solidFill>
                <a:latin typeface="Arial" panose="020B0604020202020204" pitchFamily="34" charset="0"/>
                <a:cs typeface="Arial" panose="020B0604020202020204" pitchFamily="34" charset="0"/>
              </a:rPr>
              <a:t>particolari condizioni di natura oggettiva</a:t>
            </a:r>
            <a:r>
              <a:rPr lang="it-IT" sz="1800" dirty="0">
                <a:solidFill>
                  <a:srgbClr val="474747"/>
                </a:solidFill>
                <a:latin typeface="Arial" panose="020B0604020202020204" pitchFamily="34" charset="0"/>
                <a:cs typeface="Arial" panose="020B0604020202020204" pitchFamily="34" charset="0"/>
              </a:rPr>
              <a:t> che determinano una variazione del costo dell'opera, della fornitura o del servizio, in </a:t>
            </a:r>
            <a:r>
              <a:rPr lang="it-IT" sz="1800" b="1" dirty="0">
                <a:solidFill>
                  <a:srgbClr val="474747"/>
                </a:solidFill>
                <a:latin typeface="Arial" panose="020B0604020202020204" pitchFamily="34" charset="0"/>
                <a:cs typeface="Arial" panose="020B0604020202020204" pitchFamily="34" charset="0"/>
              </a:rPr>
              <a:t>aumento o in diminuzione</a:t>
            </a:r>
            <a:r>
              <a:rPr lang="it-IT" sz="1800" dirty="0">
                <a:solidFill>
                  <a:srgbClr val="474747"/>
                </a:solidFill>
                <a:latin typeface="Arial" panose="020B0604020202020204" pitchFamily="34" charset="0"/>
                <a:cs typeface="Arial" panose="020B0604020202020204" pitchFamily="34" charset="0"/>
              </a:rPr>
              <a:t>, </a:t>
            </a:r>
            <a:r>
              <a:rPr lang="it-IT" sz="1800" b="1" dirty="0">
                <a:solidFill>
                  <a:srgbClr val="474747"/>
                </a:solidFill>
                <a:latin typeface="Arial" panose="020B0604020202020204" pitchFamily="34" charset="0"/>
                <a:cs typeface="Arial" panose="020B0604020202020204" pitchFamily="34" charset="0"/>
              </a:rPr>
              <a:t>superiore al 5 per cento dell'importo complessivo </a:t>
            </a:r>
            <a:r>
              <a:rPr lang="it-IT" sz="1800" dirty="0">
                <a:solidFill>
                  <a:srgbClr val="474747"/>
                </a:solidFill>
                <a:latin typeface="Arial" panose="020B0604020202020204" pitchFamily="34" charset="0"/>
                <a:cs typeface="Arial" panose="020B0604020202020204" pitchFamily="34" charset="0"/>
              </a:rPr>
              <a:t>e operano nella misura dell'</a:t>
            </a:r>
            <a:r>
              <a:rPr lang="it-IT" sz="1800" b="1" dirty="0">
                <a:solidFill>
                  <a:srgbClr val="474747"/>
                </a:solidFill>
                <a:latin typeface="Arial" panose="020B0604020202020204" pitchFamily="34" charset="0"/>
                <a:cs typeface="Arial" panose="020B0604020202020204" pitchFamily="34" charset="0"/>
              </a:rPr>
              <a:t>80 per cento della variazione stessa</a:t>
            </a:r>
            <a:r>
              <a:rPr lang="it-IT" sz="1800" dirty="0">
                <a:solidFill>
                  <a:srgbClr val="474747"/>
                </a:solidFill>
                <a:latin typeface="Arial" panose="020B0604020202020204" pitchFamily="34" charset="0"/>
                <a:cs typeface="Arial" panose="020B0604020202020204" pitchFamily="34" charset="0"/>
              </a:rPr>
              <a:t>, in relazione alle prestazioni da eseguire. (…)»</a:t>
            </a:r>
            <a:br>
              <a:rPr lang="it-IT" sz="1800" dirty="0">
                <a:solidFill>
                  <a:srgbClr val="474747"/>
                </a:solidFill>
                <a:latin typeface="Arial" panose="020B0604020202020204" pitchFamily="34" charset="0"/>
                <a:cs typeface="Arial" panose="020B0604020202020204" pitchFamily="34" charset="0"/>
              </a:rPr>
            </a:br>
            <a:endParaRPr lang="it-IT" sz="1800" dirty="0">
              <a:solidFill>
                <a:srgbClr val="474747"/>
              </a:solidFill>
              <a:latin typeface="Arial" panose="020B0604020202020204" pitchFamily="34" charset="0"/>
              <a:cs typeface="Arial" panose="020B0604020202020204" pitchFamily="34" charset="0"/>
            </a:endParaRPr>
          </a:p>
        </p:txBody>
      </p:sp>
      <p:sp>
        <p:nvSpPr>
          <p:cNvPr id="4" name="Rettangolo 3"/>
          <p:cNvSpPr/>
          <p:nvPr/>
        </p:nvSpPr>
        <p:spPr>
          <a:xfrm>
            <a:off x="2924487" y="5088796"/>
            <a:ext cx="6480720" cy="646331"/>
          </a:xfrm>
          <a:prstGeom prst="rect">
            <a:avLst/>
          </a:prstGeom>
        </p:spPr>
        <p:txBody>
          <a:bodyPr wrap="square">
            <a:spAutoFit/>
          </a:bodyPr>
          <a:lstStyle/>
          <a:p>
            <a:pPr algn="ctr"/>
            <a:br>
              <a:rPr lang="it-IT" altLang="ja-JP" b="1" dirty="0">
                <a:solidFill>
                  <a:srgbClr val="000136"/>
                </a:solidFill>
                <a:effectLst>
                  <a:outerShdw blurRad="38100" dist="38100" dir="2700000" algn="tl">
                    <a:srgbClr val="C0C0C0"/>
                  </a:outerShdw>
                </a:effectLst>
              </a:rPr>
            </a:br>
            <a:endParaRPr lang="it-IT" b="1" dirty="0">
              <a:solidFill>
                <a:srgbClr val="000136"/>
              </a:solidFill>
            </a:endParaRPr>
          </a:p>
        </p:txBody>
      </p:sp>
      <p:sp>
        <p:nvSpPr>
          <p:cNvPr id="3" name="AutoShape 2" descr="Legacoopsociali Sardeg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7" name="AutoShape 4" descr="Legacoopsociali Sardeg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AutoShape 6" descr="Legacoopsociali Sardegn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Tree>
    <p:extLst>
      <p:ext uri="{BB962C8B-B14F-4D97-AF65-F5344CB8AC3E}">
        <p14:creationId xmlns:p14="http://schemas.microsoft.com/office/powerpoint/2010/main" val="4074002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68403" y="465138"/>
            <a:ext cx="7992888" cy="6276230"/>
          </a:xfrm>
        </p:spPr>
        <p:txBody>
          <a:bodyPr>
            <a:noAutofit/>
          </a:bodyPr>
          <a:lstStyle/>
          <a:p>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Le norme di riferimento: un viaggio tra vecchio e nuovo codice appalti</a:t>
            </a:r>
            <a:b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b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32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r>
              <a:rPr lang="it-IT" sz="2400" dirty="0">
                <a:solidFill>
                  <a:srgbClr val="474747"/>
                </a:solidFill>
                <a:latin typeface="Arial" panose="020B0604020202020204" pitchFamily="34" charset="0"/>
                <a:cs typeface="Arial" panose="020B0604020202020204" pitchFamily="34" charset="0"/>
              </a:rPr>
              <a:t>«suggestione», anche </a:t>
            </a:r>
            <a:r>
              <a:rPr lang="it-IT" sz="2400" b="1" dirty="0">
                <a:solidFill>
                  <a:srgbClr val="FF0000"/>
                </a:solidFill>
                <a:latin typeface="Arial" panose="020B0604020202020204" pitchFamily="34" charset="0"/>
                <a:cs typeface="Arial" panose="020B0604020202020204" pitchFamily="34" charset="0"/>
              </a:rPr>
              <a:t>art. 9 </a:t>
            </a:r>
            <a:r>
              <a:rPr lang="it-IT" sz="2400" b="1" dirty="0">
                <a:solidFill>
                  <a:srgbClr val="474747"/>
                </a:solidFill>
                <a:latin typeface="Arial" panose="020B0604020202020204" pitchFamily="34" charset="0"/>
                <a:cs typeface="Arial" panose="020B0604020202020204" pitchFamily="34" charset="0"/>
              </a:rPr>
              <a:t>d.lgs. n. 36/2023 </a:t>
            </a:r>
            <a:br>
              <a:rPr lang="it-IT" sz="1800" dirty="0">
                <a:solidFill>
                  <a:srgbClr val="474747"/>
                </a:solidFill>
                <a:latin typeface="Arial" panose="020B0604020202020204" pitchFamily="34" charset="0"/>
                <a:cs typeface="Arial" panose="020B0604020202020204" pitchFamily="34" charset="0"/>
              </a:rPr>
            </a:br>
            <a:br>
              <a:rPr lang="it-IT" sz="1800" dirty="0">
                <a:solidFill>
                  <a:srgbClr val="474747"/>
                </a:solidFill>
                <a:latin typeface="Arial" panose="020B0604020202020204" pitchFamily="34" charset="0"/>
                <a:cs typeface="Arial" panose="020B0604020202020204" pitchFamily="34" charset="0"/>
              </a:rPr>
            </a:br>
            <a:r>
              <a:rPr lang="it-IT" sz="1800" dirty="0">
                <a:solidFill>
                  <a:srgbClr val="474747"/>
                </a:solidFill>
                <a:latin typeface="Arial" panose="020B0604020202020204" pitchFamily="34" charset="0"/>
                <a:cs typeface="Arial" panose="020B0604020202020204" pitchFamily="34" charset="0"/>
              </a:rPr>
              <a:t>«1. Se sopravvengono </a:t>
            </a:r>
            <a:r>
              <a:rPr lang="it-IT" sz="1800" b="1" dirty="0">
                <a:solidFill>
                  <a:srgbClr val="474747"/>
                </a:solidFill>
                <a:latin typeface="Arial" panose="020B0604020202020204" pitchFamily="34" charset="0"/>
                <a:cs typeface="Arial" panose="020B0604020202020204" pitchFamily="34" charset="0"/>
              </a:rPr>
              <a:t>circostanze straordinarie e imprevedibili</a:t>
            </a:r>
            <a:r>
              <a:rPr lang="it-IT" sz="1800" dirty="0">
                <a:solidFill>
                  <a:srgbClr val="474747"/>
                </a:solidFill>
                <a:latin typeface="Arial" panose="020B0604020202020204" pitchFamily="34" charset="0"/>
                <a:cs typeface="Arial" panose="020B0604020202020204" pitchFamily="34" charset="0"/>
              </a:rPr>
              <a:t>, estranee alla normale alea, all'ordinaria </a:t>
            </a:r>
            <a:r>
              <a:rPr lang="it-IT" sz="1800" b="1" dirty="0">
                <a:solidFill>
                  <a:srgbClr val="474747"/>
                </a:solidFill>
                <a:latin typeface="Arial" panose="020B0604020202020204" pitchFamily="34" charset="0"/>
                <a:cs typeface="Arial" panose="020B0604020202020204" pitchFamily="34" charset="0"/>
              </a:rPr>
              <a:t>fluttuazione economica </a:t>
            </a:r>
            <a:r>
              <a:rPr lang="it-IT" sz="1800" dirty="0">
                <a:solidFill>
                  <a:srgbClr val="474747"/>
                </a:solidFill>
                <a:latin typeface="Arial" panose="020B0604020202020204" pitchFamily="34" charset="0"/>
                <a:cs typeface="Arial" panose="020B0604020202020204" pitchFamily="34" charset="0"/>
              </a:rPr>
              <a:t>e al rischio di mercato e tali da </a:t>
            </a:r>
            <a:r>
              <a:rPr lang="it-IT" sz="1800" b="1" dirty="0">
                <a:solidFill>
                  <a:srgbClr val="474747"/>
                </a:solidFill>
                <a:latin typeface="Arial" panose="020B0604020202020204" pitchFamily="34" charset="0"/>
                <a:cs typeface="Arial" panose="020B0604020202020204" pitchFamily="34" charset="0"/>
              </a:rPr>
              <a:t>alterare in maniera rilevante l'equilibrio originario del contratto</a:t>
            </a:r>
            <a:r>
              <a:rPr lang="it-IT" sz="1800" dirty="0">
                <a:solidFill>
                  <a:srgbClr val="474747"/>
                </a:solidFill>
                <a:latin typeface="Arial" panose="020B0604020202020204" pitchFamily="34" charset="0"/>
                <a:cs typeface="Arial" panose="020B0604020202020204" pitchFamily="34" charset="0"/>
              </a:rPr>
              <a:t>, la parte svantaggiata, che </a:t>
            </a:r>
            <a:r>
              <a:rPr lang="it-IT" sz="1800" b="1" dirty="0">
                <a:solidFill>
                  <a:srgbClr val="474747"/>
                </a:solidFill>
                <a:latin typeface="Arial" panose="020B0604020202020204" pitchFamily="34" charset="0"/>
                <a:cs typeface="Arial" panose="020B0604020202020204" pitchFamily="34" charset="0"/>
              </a:rPr>
              <a:t>non abbia volontariamente assunto il relativo rischio</a:t>
            </a:r>
            <a:r>
              <a:rPr lang="it-IT" sz="1800" dirty="0">
                <a:solidFill>
                  <a:srgbClr val="474747"/>
                </a:solidFill>
                <a:latin typeface="Arial" panose="020B0604020202020204" pitchFamily="34" charset="0"/>
                <a:cs typeface="Arial" panose="020B0604020202020204" pitchFamily="34" charset="0"/>
              </a:rPr>
              <a:t>, ha diritto alla rinegoziazione </a:t>
            </a:r>
            <a:r>
              <a:rPr lang="it-IT" sz="1800" b="1" dirty="0">
                <a:solidFill>
                  <a:srgbClr val="474747"/>
                </a:solidFill>
                <a:latin typeface="Arial" panose="020B0604020202020204" pitchFamily="34" charset="0"/>
                <a:cs typeface="Arial" panose="020B0604020202020204" pitchFamily="34" charset="0"/>
              </a:rPr>
              <a:t>secondo buona fede </a:t>
            </a:r>
            <a:r>
              <a:rPr lang="it-IT" sz="1800" dirty="0">
                <a:solidFill>
                  <a:srgbClr val="474747"/>
                </a:solidFill>
                <a:latin typeface="Arial" panose="020B0604020202020204" pitchFamily="34" charset="0"/>
                <a:cs typeface="Arial" panose="020B0604020202020204" pitchFamily="34" charset="0"/>
              </a:rPr>
              <a:t>delle condizioni contrattuali. Gli oneri per la rinegoziazione sono riconosciuti all'esecutore a valere sulle somme a disposizione indicate nel quadro economico dell'intervento, alle voci imprevisti e accantonamenti e, se necessario, anche utilizzando le economie da ribasso d'asta.»</a:t>
            </a:r>
            <a:br>
              <a:rPr lang="it-IT" sz="1800" dirty="0">
                <a:solidFill>
                  <a:srgbClr val="474747"/>
                </a:solidFill>
                <a:latin typeface="Arial" panose="020B0604020202020204" pitchFamily="34" charset="0"/>
                <a:cs typeface="Arial" panose="020B0604020202020204" pitchFamily="34" charset="0"/>
              </a:rPr>
            </a:br>
            <a:br>
              <a:rPr lang="it-IT" sz="1800" dirty="0">
                <a:solidFill>
                  <a:srgbClr val="474747"/>
                </a:solidFill>
                <a:latin typeface="Arial" panose="020B0604020202020204" pitchFamily="34" charset="0"/>
                <a:cs typeface="Arial" panose="020B0604020202020204" pitchFamily="34" charset="0"/>
              </a:rPr>
            </a:br>
            <a:endParaRPr lang="it-IT" sz="1800" dirty="0">
              <a:solidFill>
                <a:srgbClr val="474747"/>
              </a:solidFill>
              <a:latin typeface="Arial" panose="020B0604020202020204" pitchFamily="34" charset="0"/>
              <a:cs typeface="Arial" panose="020B0604020202020204" pitchFamily="34" charset="0"/>
            </a:endParaRPr>
          </a:p>
        </p:txBody>
      </p:sp>
      <p:sp>
        <p:nvSpPr>
          <p:cNvPr id="4" name="Rettangolo 3"/>
          <p:cNvSpPr/>
          <p:nvPr/>
        </p:nvSpPr>
        <p:spPr>
          <a:xfrm>
            <a:off x="2924487" y="5088796"/>
            <a:ext cx="6480720" cy="646331"/>
          </a:xfrm>
          <a:prstGeom prst="rect">
            <a:avLst/>
          </a:prstGeom>
        </p:spPr>
        <p:txBody>
          <a:bodyPr wrap="square">
            <a:spAutoFit/>
          </a:bodyPr>
          <a:lstStyle/>
          <a:p>
            <a:pPr algn="ctr"/>
            <a:br>
              <a:rPr lang="it-IT" altLang="ja-JP" b="1" dirty="0">
                <a:solidFill>
                  <a:srgbClr val="000136"/>
                </a:solidFill>
                <a:effectLst>
                  <a:outerShdw blurRad="38100" dist="38100" dir="2700000" algn="tl">
                    <a:srgbClr val="C0C0C0"/>
                  </a:outerShdw>
                </a:effectLst>
              </a:rPr>
            </a:br>
            <a:endParaRPr lang="it-IT" b="1" dirty="0">
              <a:solidFill>
                <a:srgbClr val="000136"/>
              </a:solidFill>
            </a:endParaRPr>
          </a:p>
        </p:txBody>
      </p:sp>
      <p:sp>
        <p:nvSpPr>
          <p:cNvPr id="3" name="AutoShape 2" descr="Legacoopsociali Sardeg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7" name="AutoShape 4" descr="Legacoopsociali Sardeg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AutoShape 6" descr="Legacoopsociali Sardegn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Tree>
    <p:extLst>
      <p:ext uri="{BB962C8B-B14F-4D97-AF65-F5344CB8AC3E}">
        <p14:creationId xmlns:p14="http://schemas.microsoft.com/office/powerpoint/2010/main" val="1737302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68403" y="465138"/>
            <a:ext cx="7992888" cy="6276230"/>
          </a:xfrm>
        </p:spPr>
        <p:txBody>
          <a:bodyPr>
            <a:noAutofit/>
          </a:bodyPr>
          <a:lstStyle/>
          <a:p>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Come caliamo, nel quadro di cui sopra, il nuovo CCNL cooperative sociali ? </a:t>
            </a:r>
            <a:b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b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32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a:t>
            </a:r>
            <a:r>
              <a:rPr lang="it-IT" sz="2400" dirty="0">
                <a:solidFill>
                  <a:srgbClr val="474747"/>
                </a:solidFill>
                <a:latin typeface="Arial" panose="020B0604020202020204" pitchFamily="34" charset="0"/>
                <a:ea typeface="Tahoma" pitchFamily="34" charset="0"/>
                <a:cs typeface="Arial" panose="020B0604020202020204" pitchFamily="34" charset="0"/>
              </a:rPr>
              <a:t>Procedure di gara  sotto la vigenza del d.lgs. n. 50/2016, ma </a:t>
            </a:r>
            <a:r>
              <a:rPr lang="it-IT" sz="2400" b="1" dirty="0">
                <a:solidFill>
                  <a:srgbClr val="FF0000"/>
                </a:solidFill>
                <a:latin typeface="Arial" panose="020B0604020202020204" pitchFamily="34" charset="0"/>
                <a:ea typeface="Tahoma" pitchFamily="34" charset="0"/>
                <a:cs typeface="Arial" panose="020B0604020202020204" pitchFamily="34" charset="0"/>
              </a:rPr>
              <a:t>NO d.l. n. 4/2022</a:t>
            </a:r>
            <a:br>
              <a:rPr lang="it-IT" sz="2400" b="1" dirty="0">
                <a:solidFill>
                  <a:srgbClr val="474747"/>
                </a:solidFill>
                <a:latin typeface="Arial" panose="020B0604020202020204" pitchFamily="34" charset="0"/>
                <a:ea typeface="Tahoma" pitchFamily="34" charset="0"/>
                <a:cs typeface="Arial" panose="020B0604020202020204" pitchFamily="34" charset="0"/>
              </a:rPr>
            </a:br>
            <a:r>
              <a:rPr lang="it-IT" sz="2400" b="1" dirty="0">
                <a:solidFill>
                  <a:srgbClr val="474747"/>
                </a:solidFill>
                <a:latin typeface="Arial" panose="020B0604020202020204" pitchFamily="34" charset="0"/>
                <a:ea typeface="Tahoma" pitchFamily="34" charset="0"/>
                <a:cs typeface="Arial" panose="020B0604020202020204" pitchFamily="34" charset="0"/>
              </a:rPr>
              <a:t> </a:t>
            </a:r>
            <a:br>
              <a:rPr lang="it-IT" sz="2400" b="1" dirty="0">
                <a:solidFill>
                  <a:srgbClr val="474747"/>
                </a:solidFill>
                <a:latin typeface="Arial" panose="020B0604020202020204" pitchFamily="34" charset="0"/>
                <a:ea typeface="Tahoma" pitchFamily="34" charset="0"/>
                <a:cs typeface="Arial" panose="020B0604020202020204" pitchFamily="34" charset="0"/>
              </a:rPr>
            </a:br>
            <a:r>
              <a:rPr lang="it-IT" sz="2400" dirty="0">
                <a:solidFill>
                  <a:srgbClr val="474747"/>
                </a:solidFill>
                <a:latin typeface="Arial" panose="020B0604020202020204" pitchFamily="34" charset="0"/>
                <a:ea typeface="Tahoma" pitchFamily="34" charset="0"/>
                <a:cs typeface="Arial" panose="020B0604020202020204" pitchFamily="34" charset="0"/>
              </a:rPr>
              <a:t>Le ipotesi possono essere di lex specialis, </a:t>
            </a:r>
            <a:r>
              <a:rPr lang="it-IT" sz="2400" b="1" dirty="0">
                <a:solidFill>
                  <a:srgbClr val="474747"/>
                </a:solidFill>
                <a:latin typeface="Arial" panose="020B0604020202020204" pitchFamily="34" charset="0"/>
                <a:ea typeface="Tahoma" pitchFamily="34" charset="0"/>
                <a:cs typeface="Arial" panose="020B0604020202020204" pitchFamily="34" charset="0"/>
              </a:rPr>
              <a:t>con o senza</a:t>
            </a:r>
            <a:r>
              <a:rPr lang="it-IT" sz="2400" dirty="0">
                <a:solidFill>
                  <a:srgbClr val="474747"/>
                </a:solidFill>
                <a:latin typeface="Arial" panose="020B0604020202020204" pitchFamily="34" charset="0"/>
                <a:ea typeface="Tahoma" pitchFamily="34" charset="0"/>
                <a:cs typeface="Arial" panose="020B0604020202020204" pitchFamily="34" charset="0"/>
              </a:rPr>
              <a:t> clausola di revisione prezzi</a:t>
            </a:r>
            <a:br>
              <a:rPr lang="it-IT" sz="2400" b="1" dirty="0">
                <a:solidFill>
                  <a:srgbClr val="474747"/>
                </a:solidFill>
                <a:latin typeface="Arial" panose="020B0604020202020204" pitchFamily="34" charset="0"/>
                <a:ea typeface="Tahoma" pitchFamily="34" charset="0"/>
                <a:cs typeface="Arial" panose="020B0604020202020204" pitchFamily="34" charset="0"/>
              </a:rPr>
            </a:br>
            <a:br>
              <a:rPr lang="it-IT" sz="2400" b="1" dirty="0">
                <a:solidFill>
                  <a:srgbClr val="474747"/>
                </a:solidFill>
                <a:latin typeface="Arial" panose="020B0604020202020204" pitchFamily="34" charset="0"/>
                <a:ea typeface="Tahoma" pitchFamily="34" charset="0"/>
                <a:cs typeface="Arial" panose="020B0604020202020204" pitchFamily="34" charset="0"/>
              </a:rPr>
            </a:br>
            <a:br>
              <a:rPr lang="it-IT" sz="2400" b="1" dirty="0">
                <a:solidFill>
                  <a:srgbClr val="474747"/>
                </a:solidFill>
                <a:latin typeface="Arial" panose="020B0604020202020204" pitchFamily="34" charset="0"/>
                <a:ea typeface="Tahoma" pitchFamily="34" charset="0"/>
                <a:cs typeface="Arial" panose="020B0604020202020204" pitchFamily="34" charset="0"/>
              </a:rPr>
            </a:br>
            <a:br>
              <a:rPr lang="it-IT" sz="2400" b="1" dirty="0">
                <a:solidFill>
                  <a:srgbClr val="474747"/>
                </a:solidFill>
                <a:latin typeface="Arial" panose="020B0604020202020204" pitchFamily="34" charset="0"/>
                <a:ea typeface="Tahoma" pitchFamily="34" charset="0"/>
                <a:cs typeface="Arial" panose="020B0604020202020204" pitchFamily="34" charset="0"/>
              </a:rPr>
            </a:br>
            <a:endParaRPr lang="it-IT" sz="1800" dirty="0">
              <a:solidFill>
                <a:srgbClr val="474747"/>
              </a:solidFill>
              <a:latin typeface="Arial" panose="020B0604020202020204" pitchFamily="34" charset="0"/>
              <a:cs typeface="Arial" panose="020B0604020202020204" pitchFamily="34" charset="0"/>
            </a:endParaRPr>
          </a:p>
        </p:txBody>
      </p:sp>
      <p:sp>
        <p:nvSpPr>
          <p:cNvPr id="4" name="Rettangolo 3"/>
          <p:cNvSpPr/>
          <p:nvPr/>
        </p:nvSpPr>
        <p:spPr>
          <a:xfrm>
            <a:off x="2924487" y="5088796"/>
            <a:ext cx="6480720" cy="646331"/>
          </a:xfrm>
          <a:prstGeom prst="rect">
            <a:avLst/>
          </a:prstGeom>
        </p:spPr>
        <p:txBody>
          <a:bodyPr wrap="square">
            <a:spAutoFit/>
          </a:bodyPr>
          <a:lstStyle/>
          <a:p>
            <a:pPr algn="ctr"/>
            <a:br>
              <a:rPr lang="it-IT" altLang="ja-JP" b="1" dirty="0">
                <a:solidFill>
                  <a:srgbClr val="000136"/>
                </a:solidFill>
                <a:effectLst>
                  <a:outerShdw blurRad="38100" dist="38100" dir="2700000" algn="tl">
                    <a:srgbClr val="C0C0C0"/>
                  </a:outerShdw>
                </a:effectLst>
              </a:rPr>
            </a:br>
            <a:endParaRPr lang="it-IT" b="1" dirty="0">
              <a:solidFill>
                <a:srgbClr val="000136"/>
              </a:solidFill>
            </a:endParaRPr>
          </a:p>
        </p:txBody>
      </p:sp>
      <p:sp>
        <p:nvSpPr>
          <p:cNvPr id="3" name="AutoShape 2" descr="Legacoopsociali Sardeg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7" name="AutoShape 4" descr="Legacoopsociali Sardeg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AutoShape 6" descr="Legacoopsociali Sardegn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Tree>
    <p:extLst>
      <p:ext uri="{BB962C8B-B14F-4D97-AF65-F5344CB8AC3E}">
        <p14:creationId xmlns:p14="http://schemas.microsoft.com/office/powerpoint/2010/main" val="1114186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68403" y="465138"/>
            <a:ext cx="7992888" cy="6276230"/>
          </a:xfrm>
        </p:spPr>
        <p:txBody>
          <a:bodyPr>
            <a:noAutofit/>
          </a:bodyPr>
          <a:lstStyle/>
          <a:p>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br>
              <a:rPr lang="it-IT" sz="3200" b="1" dirty="0">
                <a:solidFill>
                  <a:schemeClr val="tx1">
                    <a:lumMod val="85000"/>
                    <a:lumOff val="15000"/>
                  </a:schemeClr>
                </a:solidFill>
                <a:latin typeface="Book Antiqua" panose="02040602050305030304" pitchFamily="18" charset="0"/>
                <a:ea typeface="Tahoma" pitchFamily="34" charset="0"/>
                <a:cs typeface="Tahoma" pitchFamily="34" charset="0"/>
              </a:rPr>
            </a:br>
            <a:r>
              <a:rPr lang="it-IT" sz="3000" b="1" dirty="0">
                <a:latin typeface="Arial" panose="020B0604020202020204" pitchFamily="34" charset="0"/>
                <a:ea typeface="Tahoma" pitchFamily="34" charset="0"/>
                <a:cs typeface="Arial" panose="020B0604020202020204" pitchFamily="34" charset="0"/>
              </a:rPr>
              <a:t>NO d.l. n. 4/2022, </a:t>
            </a:r>
            <a:r>
              <a:rPr lang="it-IT" sz="3000" b="1" dirty="0">
                <a:solidFill>
                  <a:srgbClr val="FF0000"/>
                </a:solidFill>
                <a:latin typeface="Arial" panose="020B0604020202020204" pitchFamily="34" charset="0"/>
                <a:ea typeface="Tahoma" pitchFamily="34" charset="0"/>
                <a:cs typeface="Arial" panose="020B0604020202020204" pitchFamily="34" charset="0"/>
              </a:rPr>
              <a:t>con clausola di revisione</a:t>
            </a:r>
            <a:br>
              <a:rPr lang="it-IT" sz="3200" b="1" dirty="0">
                <a:latin typeface="Arial" panose="020B0604020202020204" pitchFamily="34" charset="0"/>
                <a:ea typeface="Tahoma" pitchFamily="34" charset="0"/>
                <a:cs typeface="Arial" panose="020B0604020202020204" pitchFamily="34" charset="0"/>
              </a:rPr>
            </a:br>
            <a:br>
              <a:rPr lang="it-IT" sz="32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2400" u="sng"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Verifiche e </a:t>
            </a:r>
            <a:r>
              <a:rPr lang="it-IT" sz="2400" u="sng" dirty="0">
                <a:latin typeface="Arial" panose="020B0604020202020204" pitchFamily="34" charset="0"/>
                <a:ea typeface="Tahoma" pitchFamily="34" charset="0"/>
                <a:cs typeface="Arial" panose="020B0604020202020204" pitchFamily="34" charset="0"/>
              </a:rPr>
              <a:t>strumenti</a:t>
            </a:r>
            <a:r>
              <a:rPr lang="it-IT" sz="2400" dirty="0">
                <a:latin typeface="Arial" panose="020B0604020202020204" pitchFamily="34" charset="0"/>
                <a:ea typeface="Tahoma" pitchFamily="34" charset="0"/>
                <a:cs typeface="Arial" panose="020B0604020202020204" pitchFamily="34" charset="0"/>
              </a:rPr>
              <a:t>:</a:t>
            </a:r>
            <a:br>
              <a:rPr lang="it-IT" sz="2400" dirty="0">
                <a:latin typeface="Arial" panose="020B0604020202020204" pitchFamily="34" charset="0"/>
                <a:ea typeface="Tahoma" pitchFamily="34" charset="0"/>
                <a:cs typeface="Arial" panose="020B0604020202020204" pitchFamily="34" charset="0"/>
              </a:rPr>
            </a:b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it-IT" sz="24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verificare se la revisione è agganciata all’</a:t>
            </a:r>
            <a: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indice ISTAT delle retribuzione contrattuali di settore </a:t>
            </a: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a:t>
            </a:r>
            <a:r>
              <a:rPr lang="it-IT" sz="24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in difetto, presentare all’Amministrazione </a:t>
            </a:r>
            <a: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istanza di approfondimento istruttorio e di adozione di misure conseguenti</a:t>
            </a:r>
            <a:r>
              <a:rPr lang="it-IT" sz="2400"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t>, data l’inadeguatezza dell’indice ISTAT previsto rispetto a «sopravvenute circostanze impreviste ed imprevedibili» </a:t>
            </a: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br>
              <a:rPr lang="it-IT" sz="2400" b="1" dirty="0">
                <a:solidFill>
                  <a:schemeClr val="tx1">
                    <a:lumMod val="85000"/>
                    <a:lumOff val="15000"/>
                  </a:schemeClr>
                </a:solidFill>
                <a:latin typeface="Arial" panose="020B0604020202020204" pitchFamily="34" charset="0"/>
                <a:ea typeface="Tahoma" pitchFamily="34" charset="0"/>
                <a:cs typeface="Arial" panose="020B0604020202020204" pitchFamily="34" charset="0"/>
              </a:rPr>
            </a:br>
            <a:endParaRPr lang="it-IT" sz="2400" dirty="0">
              <a:solidFill>
                <a:srgbClr val="474747"/>
              </a:solidFill>
              <a:latin typeface="Arial" panose="020B0604020202020204" pitchFamily="34" charset="0"/>
              <a:cs typeface="Arial" panose="020B0604020202020204" pitchFamily="34" charset="0"/>
            </a:endParaRPr>
          </a:p>
        </p:txBody>
      </p:sp>
      <p:sp>
        <p:nvSpPr>
          <p:cNvPr id="4" name="Rettangolo 3"/>
          <p:cNvSpPr/>
          <p:nvPr/>
        </p:nvSpPr>
        <p:spPr>
          <a:xfrm>
            <a:off x="2924487" y="5088796"/>
            <a:ext cx="6480720" cy="646331"/>
          </a:xfrm>
          <a:prstGeom prst="rect">
            <a:avLst/>
          </a:prstGeom>
        </p:spPr>
        <p:txBody>
          <a:bodyPr wrap="square">
            <a:spAutoFit/>
          </a:bodyPr>
          <a:lstStyle/>
          <a:p>
            <a:pPr algn="ctr"/>
            <a:br>
              <a:rPr lang="it-IT" altLang="ja-JP" b="1" dirty="0">
                <a:solidFill>
                  <a:srgbClr val="000136"/>
                </a:solidFill>
                <a:effectLst>
                  <a:outerShdw blurRad="38100" dist="38100" dir="2700000" algn="tl">
                    <a:srgbClr val="C0C0C0"/>
                  </a:outerShdw>
                </a:effectLst>
              </a:rPr>
            </a:br>
            <a:endParaRPr lang="it-IT" b="1" dirty="0">
              <a:solidFill>
                <a:srgbClr val="000136"/>
              </a:solidFill>
            </a:endParaRPr>
          </a:p>
        </p:txBody>
      </p:sp>
      <p:sp>
        <p:nvSpPr>
          <p:cNvPr id="3" name="AutoShape 2" descr="Legacoopsociali Sardegn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7" name="AutoShape 4" descr="Legacoopsociali Sardegna"/>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
        <p:nvSpPr>
          <p:cNvPr id="8" name="AutoShape 6" descr="Legacoopsociali Sardegna"/>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p:txBody>
      </p:sp>
    </p:spTree>
    <p:extLst>
      <p:ext uri="{BB962C8B-B14F-4D97-AF65-F5344CB8AC3E}">
        <p14:creationId xmlns:p14="http://schemas.microsoft.com/office/powerpoint/2010/main" val="2078493946"/>
      </p:ext>
    </p:extLst>
  </p:cSld>
  <p:clrMapOvr>
    <a:masterClrMapping/>
  </p:clrMapOvr>
</p:sld>
</file>

<file path=ppt/theme/theme1.xml><?xml version="1.0" encoding="utf-8"?>
<a:theme xmlns:a="http://schemas.openxmlformats.org/drawingml/2006/main" name="Filo">
  <a:themeElements>
    <a:clrScheme name="Filo">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Fil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il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24883</TotalTime>
  <Words>2134</Words>
  <Application>Microsoft Office PowerPoint</Application>
  <PresentationFormat>Widescreen</PresentationFormat>
  <Paragraphs>46</Paragraphs>
  <Slides>22</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22</vt:i4>
      </vt:variant>
    </vt:vector>
  </HeadingPairs>
  <TitlesOfParts>
    <vt:vector size="28" baseType="lpstr">
      <vt:lpstr>Arial</vt:lpstr>
      <vt:lpstr>Book Antiqua</vt:lpstr>
      <vt:lpstr>Calibri</vt:lpstr>
      <vt:lpstr>Century Gothic</vt:lpstr>
      <vt:lpstr>Wingdings 3</vt:lpstr>
      <vt:lpstr>Filo</vt:lpstr>
      <vt:lpstr>     LEGACCOP   CODICE APPALTI E RINNOVO DEL CCNL COOPERATIVE SOCIALI   webinar 19 aprile 2024    </vt:lpstr>
      <vt:lpstr>   SCENARI BANDI E CONTRATTI DERIVANTI DAL PRECEDENTE ED ATTUALE CODICE APPALTI E CLAUSOLA REVISIONE PREZZI     Luigi Gili</vt:lpstr>
      <vt:lpstr>     Le norme di riferimento: un viaggio tra vecchio e nuovo codice appalti  ►art. 106 d.lgs. n. 50/2016 (per gare indette fino al 27 gennaio 2022)  comma 1, lett. a):   «se le modifiche, a prescindere dal loro valore monetario, sono state previste nei documenti di gara iniziali in clausole chiare, precise e inequivocabili, che possono comprendere clausole di revisione dei prezzi. Tali clausole fissano la portata e la natura di eventuali modifiche nonché le condizioni alle quali esse possono essere impiegate, facendo riferimento alle variazioni dei prezzi e dei costi standard, ove definiti. Esse non apportano modifiche che avrebbero l'effetto di alterare la natura generale del contratto o dell'accordo quadro»  </vt:lpstr>
      <vt:lpstr>      Le norme di riferimento: un viaggio tra vecchio e nuovo codice appalti  ►art. 106 d.lgs. n. 50/2016 (per gare indette fino al 27 gennaio 2022)  «suggestione», anche comma 1, lett. c):  c)  ove siano soddisfatte tutte le seguenti condizioni, fatto salvo quanto previsto per gli appalti nei settori ordinari dal comma 7: 1)  la necessità di modifica è determinata da circostanze impreviste e imprevedibili per l'amministrazione aggiudicatrice o per l'ente aggiudicatore. In tali casi le modifiche all'oggetto del contratto assumono la denominazione di varianti in corso d'opera. Tra le predette circostanze può rientrare anche la sopravvenienza di nuove disposizioni legislative o regolamentari o provvedimenti di autorità od enti preposti alla tutela di interessi rilevanti; 2)  la modifica non altera la natura generale del contratto;» </vt:lpstr>
      <vt:lpstr>     Le norme di riferimento: un viaggio tra vecchio e nuovo codice appalti  ►art. 29 d.l. n. 27 gennaio 2022, n. 4 («effetto Covid» per gare indette successivamente al 27 gennaio 2022)  «1. Fino al 31 dicembre 2023, al fine di incentivare gli investimenti pubblici, nonche' al fine di far fronte alle ricadute economiche negative a seguito delle misure di contenimento dell'emergenza sanitaria globale derivante dalla diffusione del virus SARS-CoV-2, in relazione alle procedure di affidamento dei contratti pubblici, i cui bandi o avvisi con cui si indice la procedura di scelta del contraente siano pubblicati successivamente alla data di entrata in vigore del presente decreto (…)  a) e' obbligatorio l'inserimento, nei documenti di gara iniziali, delle clausole di revisione dei prezzi previste dall'articolo 106, comma 1, lettera a), primo periodo, del codice dei contratti pubblici, di cui al decreto legislativo 18 aprile 2016, n. 50 fermo restando quanto previsto dal secondo e dal terzo periodo della medesima lettera a);»</vt:lpstr>
      <vt:lpstr>   Le norme di riferimento: un viaggio tra vecchio e nuovo codice appalti  ►art. 60 d.lgs. n. 36/2023 (efficace dal 1° luglio 2023)  «1. Nei documenti di gara iniziali delle procedure di affidamento è obbligatorio l'inserimento delle clausole di revisione prezzi. 2. Queste clausole non apportano modifiche che alterino la natura generale del contratto o dell'accordo quadro; si attivano al verificarsi di particolari condizioni di natura oggettiva che determinano una variazione del costo dell'opera, della fornitura o del servizio, in aumento o in diminuzione, superiore al 5 per cento dell'importo complessivo e operano nella misura dell'80 per cento della variazione stessa, in relazione alle prestazioni da eseguire. (…)» </vt:lpstr>
      <vt:lpstr>     Le norme di riferimento: un viaggio tra vecchio e nuovo codice appalti  ►«suggestione», anche art. 9 d.lgs. n. 36/2023   «1. Se sopravvengono circostanze straordinarie e imprevedibili, estranee alla normale alea, all'ordinaria fluttuazione economica e al rischio di mercato e tali da alterare in maniera rilevante l'equilibrio originario del contratto, la parte svantaggiata, che non abbia volontariamente assunto il relativo rischio, ha diritto alla rinegoziazione secondo buona fede delle condizioni contrattuali. Gli oneri per la rinegoziazione sono riconosciuti all'esecutore a valere sulle somme a disposizione indicate nel quadro economico dell'intervento, alle voci imprevisti e accantonamenti e, se necessario, anche utilizzando le economie da ribasso d'asta.»  </vt:lpstr>
      <vt:lpstr>     Come caliamo, nel quadro di cui sopra, il nuovo CCNL cooperative sociali ?   ►Procedure di gara  sotto la vigenza del d.lgs. n. 50/2016, ma NO d.l. n. 4/2022   Le ipotesi possono essere di lex specialis, con o senza clausola di revisione prezzi    </vt:lpstr>
      <vt:lpstr>       NO d.l. n. 4/2022, con clausola di revisione  Verifiche e strumenti:  ● verificare se la revisione è agganciata all’indice ISTAT delle retribuzione contrattuali di settore   ● in difetto, presentare all’Amministrazione istanza di approfondimento istruttorio e di adozione di misure conseguenti, data l’inadeguatezza dell’indice ISTAT previsto rispetto a «sopravvenute circostanze impreviste ed imprevedibili»    </vt:lpstr>
      <vt:lpstr>      NO d.l. n. 4/2022, senza clausola di revisione  Strumenti:  ● comunicazione all’Amministrazione dell’avvenuto rinnovo del CCNL e richiesta di revisione/rinegoziazione, richiamando: il principio insito nell’appalto del mantenimento dell’equilibrio contrattuale; dell’importanza della qualità dei servizi, della non contraddittorietà verso un adempimento dovuto verso i soci/lavoratori; del principio di buona fede oggettiva e prospettando l’azione di risoluzione per eccessiva onerosità ai sensi dell’art. 1467 c.c. </vt:lpstr>
      <vt:lpstr>ANAC e giurisprudenza   Da ultimo parere ANAC 20 marzo 2024, n. 14: «In relazione al quesito posto, riferito ad un appalto disciplinato dal d.lgs. 50/2016, si osserva preliminarmente che con diverse pronunce, riferite a casi analoghi al presente (tra le tante, pareri Funz Cons n. n. 4/2023, 26/2022, n. 49/2022, n. 51/2022, delibera n. 63/2022- AG1/2022, delibera n. 265/2022-AG 5/2022), l’Autorità ha evidenziato che la possibilità di procedere alla modifica dei contratti pubblici durante il periodo di efficacia, è limitata ai casi, specifici e tassativi, fissati dall’art. 106 del Codice, quale disposizione di stretta interpretazione, trattandosi di una deroga al principio dell’evidenza pubblica (Comunicato del Presidente del 21 marzo 2021). Tra tali casi l’art. 106 del Codice, include al comma 1, lett. a), la possibilità di procedere alla revisione dei prezzi, purché la stessa sia stata prevista nei documenti di gara in clausole chiare, precise e inequivocabili» </vt:lpstr>
      <vt:lpstr>ANAC e giurisprudenza   Sempre parere ANAC 20 marzo 2024, n. 14: «Le considerazioni svolte trovano conforto nel conforme orientamento del giudice amministrativo, il quale riconduce le eventuali istanze di revisione dei prezzi avanzate dall’appaltatore a seguito di asseriti aumenti dei costi di un servizio, nella previsione della lettera a) dell’art. 106, comma 1, del Codice (in tal senso TAR Lombardia n. 238/2022) (…)»    </vt:lpstr>
      <vt:lpstr>ANAC e giurisprudenza   non basta evocare la sopravvenienza di un nuovo CCNL per prefigurare  una circostanza eccezionale ed imprevedibile  (Cons. Stato, Sez. V, 7.07.2023, n. 6652). Dall’altro, non mancano pronunce che per un certo verso «aprono» verso l’astratta considerazione della variabile del costo del lavoro, nell’ambito dell’ipotesi dell’art. 106, comma 1, lett. c d.lgs. n. 50/2016 (Tar Lombardia, Brescia, Sez. I, 24.02.2023, n. 160)   </vt:lpstr>
      <vt:lpstr>      Come caliamo, nel quadro di cui sopra, il nuovo CCNL cooperative sociali ?   ►Procedure di gara sotto la vigenza del d.lgs. n. 50/2016, SI’ d.l. n.4/2022   Le ipotesi dovrebbero essere tutte di lex specialis contenenti clausola di revisione prezzi (essendo una previsione obbligatoria)   </vt:lpstr>
      <vt:lpstr>      SI’ d.l. n. 4/2022  Verifiche e strumenti:  ● verificare se la revisione è agganciata all’indice ISTAT delle retribuzione contrattuali di settore   ● in difetto, presentare all’Amministrazione istanza di approfondimento istruttorio e misure conseguenti, data l’inadeguatezza dell’indice ISTAT previsto rispetto a «sopravvenute circostanze impreviste ed imprevedibili»   ● in caso di assenza di clausola, far valere l’eterointegrazione e dunque l’obbligatorietà del meccanismo della revisione </vt:lpstr>
      <vt:lpstr>     Come caliamo, nel quadro di cui sopra, il nuovo CCNL cooperative sociali ?   ►Procedure di gara da d.lgs. n. 36/2023, prima del 26 gennaio 2024  Le ipotesi possono essere di procedure di gara non ancora concluse, oppure di gare concluse contenenti la clausola di revisione prezzi    </vt:lpstr>
      <vt:lpstr>    Prima del 26 gennaio 2024, gara ancora non conclusa  Strumenti:  ● istanza di revoca in autotutela, con adeguamento importo a base di gara alla luce del nuovo CCNL e riapertura dei termini  ● in merito ad offerte non «previdenti» l’aumento, sollecitare la valutazione  dell’anomalia dell’offerta alla luce del nuovo costo certo del lavoro </vt:lpstr>
      <vt:lpstr>    Prima del 26 gennaio 2024, contratti già sottoscritti e contenuti clausola ex art. 60 d.lgs. n. 36/2023  Verifiche e strumenti:  ● verificare se la revisione è agganciata all’indice ISTAT delle retribuzione contrattuali di settore   ● in difetto, istanza all’Amministrazione di approfondimento istruttorio ed adozione di misure conseguenti, data l’inadeguatezza dell’indice ISTAT previsto rispetto a «sopravvenute circostanze impreviste ed imprevedibili», oltre che richiamare l’art. 9 d.lgs. 36/2023</vt:lpstr>
      <vt:lpstr>     Come caliamo, nel quadro di cui sopra, il nuovo CCNL cooperative sociali ?   ►Procedure di gara da d.lgs. 36/2023, dopo il 26 gennaio 2024  Lo scenario è quello di bandi di gara pubblicati dopo il 26 gennaio 2024 ma ancora con importo a base di gara apprestato alla luce delle tabelle ministeriali di settembre 2020   </vt:lpstr>
      <vt:lpstr>    Dopo il 26 gennaio 2024   Strumenti:  ● istanza di revoca in autotutela, con adeguamento importo a base di gara alla luce del nuovo CCNL e riapertura dei termini   </vt:lpstr>
      <vt:lpstr>ANAC e giurisprudenza  In casi di sopravvenienza di nuovo CCNL di settore rispetto al momento di formulazione dell’offerta, la giurisprudenza riconosce che l’amministrazione, in sede di verifica dell’anomalia dell’offerta debba tenere conto dei nuovi livelli retributivi previsti, e quindi debba verificare se l’offerta economica riesca a sostenere anche i nuovi costi (Cons. Stato, Sez. V, 7.07.2023, n. 6652 e da ultimo Sez. V, 15.01.2024, n. 453), posizione della giurisprudenza che offre interessanti spunti anche al di fuori del procedimento di verifica dell’anomalia, valorizzando che l’appalto è un contratto di durata, che vi è l’obbligo di tutelare il lavoro e che va presidiata la qualità delle prestazioni, a favore dei cittadini (si v. anche le «allora» Linee guida ANAC 17/2022) </vt:lpstr>
      <vt:lpstr>        grazie per l’attenzione !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ANTICORRUZIONE E TRASPARENZA</dc:title>
  <dc:creator>Ufficio Legale</dc:creator>
  <cp:lastModifiedBy>Luigi Gili</cp:lastModifiedBy>
  <cp:revision>774</cp:revision>
  <cp:lastPrinted>2021-05-26T12:42:49Z</cp:lastPrinted>
  <dcterms:created xsi:type="dcterms:W3CDTF">2019-02-05T11:50:13Z</dcterms:created>
  <dcterms:modified xsi:type="dcterms:W3CDTF">2024-04-19T11:55:45Z</dcterms:modified>
</cp:coreProperties>
</file>