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122"/>
    <a:srgbClr val="01588D"/>
    <a:srgbClr val="E61925"/>
    <a:srgbClr val="6F5AA5"/>
    <a:srgbClr val="FFB144"/>
    <a:srgbClr val="91C73D"/>
    <a:srgbClr val="2AAEBD"/>
    <a:srgbClr val="00A5B7"/>
    <a:srgbClr val="04A99E"/>
    <a:srgbClr val="A5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1" d="100"/>
          <a:sy n="61" d="100"/>
        </p:scale>
        <p:origin x="8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 smtClean="0"/>
              <a:t>Quote</a:t>
            </a:r>
            <a:r>
              <a:rPr lang="it-IT" sz="1200" b="1" baseline="0" dirty="0" smtClean="0"/>
              <a:t> di ricchezza top-10% vs. bottom-50%</a:t>
            </a:r>
            <a:endParaRPr lang="it-IT" sz="1200" b="1" dirty="0"/>
          </a:p>
        </c:rich>
      </c:tx>
      <c:layout>
        <c:manualLayout>
          <c:xMode val="edge"/>
          <c:yMode val="edge"/>
          <c:x val="8.57398207018467E-2"/>
          <c:y val="7.1136809153757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05747220756094E-2"/>
          <c:y val="6.1541741903333481E-2"/>
          <c:w val="0.88857967268112614"/>
          <c:h val="0.80749216243802857"/>
        </c:manualLayout>
      </c:layout>
      <c:lineChart>
        <c:grouping val="standard"/>
        <c:varyColors val="0"/>
        <c:ser>
          <c:idx val="0"/>
          <c:order val="0"/>
          <c:tx>
            <c:v>Quota 50% più povero</c:v>
          </c:tx>
          <c:spPr>
            <a:ln w="28575" cap="rnd">
              <a:solidFill>
                <a:srgbClr val="00B0F0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2.2323693556570288E-2"/>
                  <c:y val="3.597883597883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82546930492135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23693556570268E-2"/>
                  <c:y val="3.174603174603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205986808726534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44140030441404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235413495687433E-2"/>
                  <c:y val="-3.174603174603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470826991374935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264840182648477E-2"/>
                  <c:y val="-2.751322751322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382546930492135E-2"/>
                  <c:y val="3.597883597883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235413495687467E-2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205986808726534E-2"/>
                  <c:y val="-2.53968253968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323693556570344E-2"/>
                  <c:y val="3.597883597883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235413495687617E-2"/>
                  <c:y val="-3.174603174603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4205986808726534E-2"/>
                  <c:y val="2.328042328042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17656012176575E-2"/>
                  <c:y val="-2.962962962962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8411973617453068E-2"/>
                  <c:y val="2.5396825396825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26484018264855E-2"/>
                  <c:y val="-2.53968253968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2323693556570268E-2"/>
                  <c:y val="3.174603174603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147133434804667E-2"/>
                  <c:y val="-2.9629629629629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Misha_v1!$AT$32:$AT$51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2019Q2</c:v>
                </c:pt>
              </c:strCache>
            </c:strRef>
          </c:cat>
          <c:val>
            <c:numRef>
              <c:f>Misha_v1!$AR$32:$AR$51</c:f>
              <c:numCache>
                <c:formatCode>0.0</c:formatCode>
                <c:ptCount val="20"/>
                <c:pt idx="0">
                  <c:v>13.353999999999999</c:v>
                </c:pt>
                <c:pt idx="1">
                  <c:v>13.742000000000001</c:v>
                </c:pt>
                <c:pt idx="2">
                  <c:v>14.4</c:v>
                </c:pt>
                <c:pt idx="3">
                  <c:v>13.776</c:v>
                </c:pt>
                <c:pt idx="4">
                  <c:v>13.489000000000001</c:v>
                </c:pt>
                <c:pt idx="5">
                  <c:v>12.493</c:v>
                </c:pt>
                <c:pt idx="6">
                  <c:v>11.952999999999999</c:v>
                </c:pt>
                <c:pt idx="7">
                  <c:v>11.036</c:v>
                </c:pt>
                <c:pt idx="8">
                  <c:v>10.295</c:v>
                </c:pt>
                <c:pt idx="9">
                  <c:v>9.5860000000000003</c:v>
                </c:pt>
                <c:pt idx="10">
                  <c:v>8.8079999999999998</c:v>
                </c:pt>
                <c:pt idx="11">
                  <c:v>8.9920000000000009</c:v>
                </c:pt>
                <c:pt idx="12">
                  <c:v>9.1170000000000009</c:v>
                </c:pt>
                <c:pt idx="13">
                  <c:v>8.4329999999999998</c:v>
                </c:pt>
                <c:pt idx="14">
                  <c:v>8.3130000000000006</c:v>
                </c:pt>
                <c:pt idx="15">
                  <c:v>7.9290000000000003</c:v>
                </c:pt>
                <c:pt idx="16">
                  <c:v>7.8739999999999997</c:v>
                </c:pt>
                <c:pt idx="17">
                  <c:v>8.1890000000000001</c:v>
                </c:pt>
                <c:pt idx="18">
                  <c:v>8.3789999999999996</c:v>
                </c:pt>
                <c:pt idx="19" formatCode="General">
                  <c:v>8.5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4-28EA-4CFC-958D-B9B2A0088970}"/>
            </c:ext>
          </c:extLst>
        </c:ser>
        <c:ser>
          <c:idx val="1"/>
          <c:order val="1"/>
          <c:tx>
            <c:v>Quota 10% più ricco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0147133434804667E-2"/>
                  <c:y val="-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82546930492135E-2"/>
                  <c:y val="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294266869609334E-3"/>
                  <c:y val="-4.232804232804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411973617453068E-2"/>
                  <c:y val="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76560121765639E-2"/>
                  <c:y val="-4.656084656084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235413495687433E-2"/>
                  <c:y val="5.7142857142857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323693556570268E-2"/>
                  <c:y val="-4.232804232804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588533739219414E-3"/>
                  <c:y val="4.021164021164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264840182648401E-2"/>
                  <c:y val="-4.444444444444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176560121765601E-2"/>
                  <c:y val="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176560121765601E-2"/>
                  <c:y val="-4.444444444444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294266869609334E-2"/>
                  <c:y val="3.386243386243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559107052257811E-2"/>
                  <c:y val="-4.021164021164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147133434804667E-2"/>
                  <c:y val="4.444444444444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8706240487062402E-2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17656012176575E-2"/>
                  <c:y val="4.021164021164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4353120243531201E-2"/>
                  <c:y val="-3.597883597883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0441400304414001E-2"/>
                  <c:y val="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0294266869609334E-2"/>
                  <c:y val="-3.809523809523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4205986808726683E-2"/>
                  <c:y val="3.597883597883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28EA-4CFC-958D-B9B2A00889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Misha_v1!$AT$32:$AT$51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2019Q2</c:v>
                </c:pt>
              </c:strCache>
            </c:strRef>
          </c:cat>
          <c:val>
            <c:numRef>
              <c:f>Misha_v1!$AS$32:$AS$51</c:f>
              <c:numCache>
                <c:formatCode>0.0</c:formatCode>
                <c:ptCount val="20"/>
                <c:pt idx="0">
                  <c:v>49.764000000000003</c:v>
                </c:pt>
                <c:pt idx="1">
                  <c:v>48.506999999999998</c:v>
                </c:pt>
                <c:pt idx="2">
                  <c:v>46.734000000000002</c:v>
                </c:pt>
                <c:pt idx="3">
                  <c:v>46.741</c:v>
                </c:pt>
                <c:pt idx="4">
                  <c:v>45.384</c:v>
                </c:pt>
                <c:pt idx="5">
                  <c:v>46.835000000000001</c:v>
                </c:pt>
                <c:pt idx="6">
                  <c:v>46.354999999999997</c:v>
                </c:pt>
                <c:pt idx="7">
                  <c:v>47.558999999999997</c:v>
                </c:pt>
                <c:pt idx="8">
                  <c:v>47.996000000000002</c:v>
                </c:pt>
                <c:pt idx="9">
                  <c:v>47.890999999999998</c:v>
                </c:pt>
                <c:pt idx="10">
                  <c:v>48.024999999999999</c:v>
                </c:pt>
                <c:pt idx="11">
                  <c:v>48.6</c:v>
                </c:pt>
                <c:pt idx="12">
                  <c:v>49.545000000000002</c:v>
                </c:pt>
                <c:pt idx="13">
                  <c:v>52.991999999999997</c:v>
                </c:pt>
                <c:pt idx="14">
                  <c:v>54.183999999999997</c:v>
                </c:pt>
                <c:pt idx="15">
                  <c:v>55.786999999999999</c:v>
                </c:pt>
                <c:pt idx="16">
                  <c:v>56.027999999999999</c:v>
                </c:pt>
                <c:pt idx="17">
                  <c:v>54.692999999999998</c:v>
                </c:pt>
                <c:pt idx="18">
                  <c:v>53.908000000000001</c:v>
                </c:pt>
                <c:pt idx="19" formatCode="General">
                  <c:v>53.6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9-28EA-4CFC-958D-B9B2A0088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97680"/>
        <c:axId val="214398240"/>
      </c:lineChart>
      <c:catAx>
        <c:axId val="21439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398240"/>
        <c:crosses val="autoZero"/>
        <c:auto val="1"/>
        <c:lblAlgn val="ctr"/>
        <c:lblOffset val="100"/>
        <c:tickLblSkip val="1"/>
        <c:noMultiLvlLbl val="0"/>
      </c:catAx>
      <c:valAx>
        <c:axId val="214398240"/>
        <c:scaling>
          <c:orientation val="minMax"/>
          <c:max val="6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Quota</a:t>
                </a:r>
                <a:r>
                  <a:rPr lang="it-IT" baseline="0"/>
                  <a:t> (val %)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"/>
              <c:y val="0.33496400309417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3976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1562123439275973"/>
          <c:y val="0.39103941333977604"/>
          <c:w val="0.28941062732455247"/>
          <c:h val="0.14784105475187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819C3-5317-422F-8107-93D8CE715DEE}" type="datetimeFigureOut">
              <a:rPr lang="it-IT" smtClean="0"/>
              <a:t>24/11/2021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75DCD-359F-4991-83CC-14DA92788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9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2A98DF-7F19-4C52-BC75-83074C3A6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51895"/>
            <a:ext cx="10393907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5993C6A-B2D2-493D-B552-79683A31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F8BE0BC-1043-4C2C-BA03-C87A0B91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9677C9F-775D-4A3B-BE3C-30F1929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1888EC3-2EF8-4B71-A3DC-F412F36A9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11059258" cy="26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CCBF95-9867-4C22-B14E-06DF93F9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5" y="283301"/>
            <a:ext cx="7213979" cy="119504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5C4F62-748E-4868-9C86-832B7C23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75" y="1755788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B60A06C-BA3B-409A-83F3-4BBEDEAB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A6F6C2A-3DD5-4CA6-B01A-55115274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92CF454-C6F1-4129-9792-926A1DA4D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3" y="136379"/>
            <a:ext cx="4374422" cy="10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E61D09D-8D09-4F0B-9C06-47CDE4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5E737E1-306E-425E-9741-BE9E1071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27C01A5-8B21-47F9-B877-F8124C1A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08B5C13-EC8B-45A6-846B-65F2F18A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972B404-D648-4223-A075-CF0AB2B5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99B3086-1B81-4B9E-A608-A9039BFF8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5BD3ECD-6C27-4371-92A7-248C7F1C1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F857-14CB-4B3B-8C75-18138A7EE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60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6B01CE-5CE0-4D72-8E8F-4F36258F2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err="1" smtClean="0"/>
              <a:t>Disuguitalia</a:t>
            </a:r>
            <a:r>
              <a:rPr lang="it-IT" b="1" dirty="0" smtClean="0"/>
              <a:t> – Diseguaglianze nel periodo della pandemia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910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234908-45B2-4771-80BF-B809FE95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5" y="23002"/>
            <a:ext cx="7213979" cy="119504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Variazioni quota di ricchezza in Italia – 2000-2019</a:t>
            </a: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812D6BC-4A51-4DC9-8A62-31613517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759770851"/>
              </p:ext>
            </p:extLst>
          </p:nvPr>
        </p:nvGraphicFramePr>
        <p:xfrm>
          <a:off x="-1" y="661156"/>
          <a:ext cx="7628900" cy="606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628899" y="1555147"/>
            <a:ext cx="4385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10% degli italiani più ricchi dal 49.8% al 53.6%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28899" y="5012513"/>
            <a:ext cx="4385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5</a:t>
            </a:r>
            <a:r>
              <a:rPr lang="it-IT" sz="2800" b="1" dirty="0" smtClean="0"/>
              <a:t>0% degli italiani più poveri dal 13.4% al 8.5%</a:t>
            </a:r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38977" y="6270009"/>
            <a:ext cx="434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/>
              <a:t>Fonte: Credit </a:t>
            </a:r>
            <a:r>
              <a:rPr lang="it-IT" sz="1600" b="1" i="1" dirty="0" err="1"/>
              <a:t>Suisse</a:t>
            </a:r>
            <a:r>
              <a:rPr lang="it-IT" sz="1600" b="1" i="1" dirty="0"/>
              <a:t>. Global </a:t>
            </a:r>
            <a:r>
              <a:rPr lang="it-IT" sz="1600" b="1" i="1" dirty="0" err="1"/>
              <a:t>Wealth</a:t>
            </a:r>
            <a:r>
              <a:rPr lang="it-IT" sz="1600" b="1" i="1" dirty="0"/>
              <a:t> Report 2019. Rielaborazioni </a:t>
            </a:r>
            <a:r>
              <a:rPr lang="it-IT" sz="1600" b="1" i="1" dirty="0" smtClean="0"/>
              <a:t>Oxfam</a:t>
            </a:r>
            <a:endParaRPr 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val="167362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234908-45B2-4771-80BF-B809FE95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3" y="23002"/>
            <a:ext cx="7821961" cy="119504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Trasferimenti ricchezza delle famiglie</a:t>
            </a:r>
            <a:br>
              <a:rPr lang="it-IT" b="1" dirty="0" smtClean="0"/>
            </a:br>
            <a:r>
              <a:rPr lang="it-IT" b="1" dirty="0" smtClean="0"/>
              <a:t>(% sul reddito disponibile)</a:t>
            </a: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812D6BC-4A51-4DC9-8A62-31613517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0093" y="6438732"/>
            <a:ext cx="441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/>
              <a:t>Fonte: Morelli, LaVoce.info (2020</a:t>
            </a:r>
            <a:r>
              <a:rPr lang="it-IT" b="1" i="1" dirty="0" smtClean="0"/>
              <a:t>)</a:t>
            </a:r>
            <a:endParaRPr lang="it-IT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893589" y="1403802"/>
            <a:ext cx="172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% Eredità e Donazioni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893589" y="4064742"/>
            <a:ext cx="23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% Risparmio</a:t>
            </a:r>
            <a:endParaRPr lang="it-IT" sz="2400" b="1" dirty="0"/>
          </a:p>
        </p:txBody>
      </p:sp>
      <p:sp>
        <p:nvSpPr>
          <p:cNvPr id="15" name="Ovale 14"/>
          <p:cNvSpPr/>
          <p:nvPr/>
        </p:nvSpPr>
        <p:spPr>
          <a:xfrm>
            <a:off x="8289670" y="4064742"/>
            <a:ext cx="407142" cy="44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285875"/>
            <a:ext cx="74771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234908-45B2-4771-80BF-B809FE95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3" y="23002"/>
            <a:ext cx="7821961" cy="119504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Resilienza Economica–Febbraio 2020</a:t>
            </a: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812D6BC-4A51-4DC9-8A62-31613517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4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-20023" y="6552198"/>
            <a:ext cx="305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/>
              <a:t>Fonte: Banca d’Italia (2020</a:t>
            </a:r>
            <a:r>
              <a:rPr lang="it-IT" sz="1600" b="1" i="1" dirty="0" smtClean="0"/>
              <a:t>)</a:t>
            </a:r>
            <a:endParaRPr lang="it-IT" sz="16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05" y="1209997"/>
            <a:ext cx="8518652" cy="564800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3838" y="1481728"/>
            <a:ext cx="277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% Popolazione finanziariamente povera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459749" y="5630175"/>
            <a:ext cx="234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% Popolazione in povertà relativa</a:t>
            </a:r>
            <a:endParaRPr lang="it-IT" sz="2400" b="1" dirty="0"/>
          </a:p>
        </p:txBody>
      </p:sp>
      <p:sp>
        <p:nvSpPr>
          <p:cNvPr id="15" name="Ovale 14"/>
          <p:cNvSpPr/>
          <p:nvPr/>
        </p:nvSpPr>
        <p:spPr>
          <a:xfrm>
            <a:off x="8289670" y="4064742"/>
            <a:ext cx="407142" cy="44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50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Impatti distributivi in pandemia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8075" y="1308598"/>
            <a:ext cx="10978868" cy="5549402"/>
          </a:xfrm>
        </p:spPr>
        <p:txBody>
          <a:bodyPr>
            <a:normAutofit/>
          </a:bodyPr>
          <a:lstStyle/>
          <a:p>
            <a:r>
              <a:rPr lang="it-IT" dirty="0" smtClean="0"/>
              <a:t>Variazione di dati sulla ricchezza non ancora disponibili ma nel corso dei nove mesi 2020 dopo l’inizio della pandemia, </a:t>
            </a:r>
            <a:r>
              <a:rPr lang="it-IT" b="1" dirty="0" smtClean="0"/>
              <a:t>ricchezza del valore patrimoniale dei 36 miliardari più facoltosi italiani +45.7 miliardi </a:t>
            </a:r>
            <a:r>
              <a:rPr lang="it-IT" dirty="0"/>
              <a:t>(</a:t>
            </a:r>
            <a:r>
              <a:rPr lang="it-IT" b="1" dirty="0"/>
              <a:t>oltre il doppio della spesa per personale </a:t>
            </a:r>
            <a:r>
              <a:rPr lang="it-IT" b="1" dirty="0" smtClean="0"/>
              <a:t>dipendente del SSN nello stesso periodo)</a:t>
            </a:r>
          </a:p>
          <a:p>
            <a:r>
              <a:rPr lang="it-IT" b="1" dirty="0" smtClean="0"/>
              <a:t>Retribuzioni annue lorde -21.5% (-18.1% dipendenti; -35.2% autonomi) ma misure di mitigazione (blocco licenziamenti e trasferimenti) hanno contenuto in 11.8% (-8.8% dipendenti; -24.1% autonomi)</a:t>
            </a:r>
          </a:p>
          <a:p>
            <a:r>
              <a:rPr lang="it-IT" b="1" dirty="0" smtClean="0"/>
              <a:t>Senza trasferimenti quota di </a:t>
            </a:r>
            <a:r>
              <a:rPr lang="it-IT" b="1" dirty="0" err="1" smtClean="0"/>
              <a:t>working</a:t>
            </a:r>
            <a:r>
              <a:rPr lang="it-IT" b="1" dirty="0" smtClean="0"/>
              <a:t> </a:t>
            </a:r>
            <a:r>
              <a:rPr lang="it-IT" b="1" dirty="0" err="1" smtClean="0"/>
              <a:t>poor</a:t>
            </a:r>
            <a:r>
              <a:rPr lang="it-IT" b="1" dirty="0" smtClean="0"/>
              <a:t> sarebbe cresciuta del 16% (con trasferimenti aumento al 1.7%) e povertà +8.8% (con trasferimenti 2%) </a:t>
            </a:r>
            <a:r>
              <a:rPr lang="it-IT" b="1" dirty="0"/>
              <a:t>→ </a:t>
            </a:r>
            <a:r>
              <a:rPr lang="it-IT" b="1" dirty="0" smtClean="0"/>
              <a:t>carattere progressivo dei trasferimenti, effetto perequativo</a:t>
            </a:r>
          </a:p>
          <a:p>
            <a:r>
              <a:rPr lang="it-IT" b="1" dirty="0" smtClean="0"/>
              <a:t> Calo dei consumi </a:t>
            </a:r>
            <a:r>
              <a:rPr lang="it-IT" b="1" dirty="0"/>
              <a:t>→ </a:t>
            </a:r>
            <a:r>
              <a:rPr lang="it-IT" b="1" dirty="0" smtClean="0"/>
              <a:t>tasso di risparmio triplicato rispetto al 2019 (dal 2.8% al 9.2%)</a:t>
            </a:r>
            <a:endParaRPr lang="it-IT" b="1" dirty="0"/>
          </a:p>
          <a:p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91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Varie Disuguaglianze…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857-14CB-4B3B-8C75-18138A7EE787}" type="slidenum">
              <a:rPr lang="it-IT" smtClean="0"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7235" y="1688636"/>
            <a:ext cx="39312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Inter-Generazionali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Giovani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7235" y="2990154"/>
            <a:ext cx="39312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Intra-Generazionali</a:t>
            </a:r>
          </a:p>
          <a:p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 smtClean="0"/>
              <a:t>Genere – Donne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 smtClean="0"/>
              <a:t>Stranieri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79375" y="1268145"/>
            <a:ext cx="70126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Community Center Diaconia Valdese – Oxfam (cosa osserviamo)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Profili di persone fragili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Lavoro e condizioni economiche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Condizioni abitative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Istruzione e formazione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Risvolti psicologici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Esclusione effettiva dalle misure di aiuto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Esclusione formale dalle misure di aiuto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3015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Disuguitalia – Diseguaglianze nel periodo della pandemia</vt:lpstr>
      <vt:lpstr>Variazioni quota di ricchezza in Italia – 2000-2019</vt:lpstr>
      <vt:lpstr>Trasferimenti ricchezza delle famiglie (% sul reddito disponibile)</vt:lpstr>
      <vt:lpstr>Resilienza Economica–Febbraio 2020</vt:lpstr>
      <vt:lpstr>Impatti distributivi in pandemia</vt:lpstr>
      <vt:lpstr>Varie Disuguaglianze…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Feli Melli</dc:creator>
  <cp:lastModifiedBy>Mikhail Maslennikov</cp:lastModifiedBy>
  <cp:revision>25</cp:revision>
  <dcterms:created xsi:type="dcterms:W3CDTF">2021-10-19T12:16:16Z</dcterms:created>
  <dcterms:modified xsi:type="dcterms:W3CDTF">2021-11-24T14:21:59Z</dcterms:modified>
</cp:coreProperties>
</file>